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9" r:id="rId2"/>
    <p:sldId id="260" r:id="rId3"/>
    <p:sldId id="257" r:id="rId4"/>
    <p:sldId id="268" r:id="rId5"/>
    <p:sldId id="272" r:id="rId6"/>
    <p:sldId id="280" r:id="rId7"/>
    <p:sldId id="281" r:id="rId8"/>
    <p:sldId id="266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0066"/>
    <a:srgbClr val="FF3399"/>
    <a:srgbClr val="FFFF00"/>
    <a:srgbClr val="FFFF66"/>
    <a:srgbClr val="FF66CC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552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04DF2C-4517-42B5-B8F1-A1A574F876E5}" type="doc">
      <dgm:prSet loTypeId="urn:microsoft.com/office/officeart/2009/3/layout/StepUpProcess" loCatId="process" qsTypeId="urn:microsoft.com/office/officeart/2005/8/quickstyle/3d4" qsCatId="3D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FB284A89-4B35-493A-9D87-8A6FD6DB2B89}">
      <dgm:prSet phldrT="[Текст]" custT="1"/>
      <dgm:spPr/>
      <dgm:t>
        <a:bodyPr/>
        <a:lstStyle/>
        <a:p>
          <a:pPr algn="ctr">
            <a:lnSpc>
              <a:spcPct val="90000"/>
            </a:lnSpc>
          </a:pPr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05.02 – </a:t>
          </a:r>
        </a:p>
        <a:p>
          <a:pPr algn="ctr">
            <a:lnSpc>
              <a:spcPct val="90000"/>
            </a:lnSpc>
          </a:pPr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18.03.2019  </a:t>
          </a:r>
        </a:p>
        <a:p>
          <a:pPr algn="ctr">
            <a:lnSpc>
              <a:spcPct val="90000"/>
            </a:lnSpc>
          </a:pPr>
          <a:r>
            <a:rPr lang="uk-UA" sz="1800" kern="1200" dirty="0" smtClean="0">
              <a:latin typeface="Comic Sans MS" panose="030F0702030302020204" pitchFamily="66" charset="0"/>
              <a:ea typeface="+mn-ea"/>
              <a:cs typeface="+mn-cs"/>
            </a:rPr>
            <a:t>Реєстрація на ЗНО на сайті </a:t>
          </a:r>
          <a:r>
            <a:rPr lang="en-US" sz="1800" b="1" u="sng" kern="1200" dirty="0" smtClean="0">
              <a:latin typeface="Comic Sans MS" panose="030F0702030302020204" pitchFamily="66" charset="0"/>
              <a:ea typeface="+mn-ea"/>
              <a:cs typeface="+mn-cs"/>
            </a:rPr>
            <a:t>testportal.gov.ua</a:t>
          </a:r>
          <a:r>
            <a:rPr lang="uk-UA" sz="1800" b="1" u="sng" kern="1200" dirty="0" smtClean="0">
              <a:latin typeface="Comic Sans MS" panose="030F0702030302020204" pitchFamily="66" charset="0"/>
              <a:ea typeface="+mn-ea"/>
              <a:cs typeface="+mn-cs"/>
            </a:rPr>
            <a:t> </a:t>
          </a:r>
          <a:endParaRPr lang="ru-RU" sz="1800" b="1" u="sng" kern="1200" dirty="0" smtClean="0">
            <a:latin typeface="Comic Sans MS" panose="030F0702030302020204" pitchFamily="66" charset="0"/>
            <a:ea typeface="+mn-ea"/>
            <a:cs typeface="+mn-cs"/>
          </a:endParaRPr>
        </a:p>
        <a:p>
          <a:pPr algn="l">
            <a:lnSpc>
              <a:spcPct val="100000"/>
            </a:lnSpc>
          </a:pPr>
          <a:endParaRPr lang="uk-UA" sz="1400" kern="1200" dirty="0" smtClean="0">
            <a:latin typeface="Comic Sans MS" panose="030F0702030302020204" pitchFamily="66" charset="0"/>
          </a:endParaRPr>
        </a:p>
      </dgm:t>
    </dgm:pt>
    <dgm:pt modelId="{FA7D1B41-C020-490F-B2F2-38A112549F53}" type="parTrans" cxnId="{5023E58C-D115-4928-B3FC-49DC76990BC1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1B1E6BE3-E724-4127-A7B5-E9440442EFE0}" type="sibTrans" cxnId="{5023E58C-D115-4928-B3FC-49DC76990BC1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97C2E7B8-5AEA-40F3-87D4-E66045653082}">
      <dgm:prSet phldrT="[Текст]" custT="1"/>
      <dgm:spPr/>
      <dgm:t>
        <a:bodyPr/>
        <a:lstStyle/>
        <a:p>
          <a:pPr algn="ctr"/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05.02 -</a:t>
          </a:r>
        </a:p>
        <a:p>
          <a:pPr algn="ctr"/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25.03.2019 </a:t>
          </a:r>
          <a:r>
            <a:rPr lang="uk-UA" sz="2400" kern="1200" dirty="0" smtClean="0">
              <a:latin typeface="Comic Sans MS" panose="030F0702030302020204" pitchFamily="66" charset="0"/>
            </a:rPr>
            <a:t> </a:t>
          </a:r>
        </a:p>
        <a:p>
          <a:pPr algn="ctr"/>
          <a:r>
            <a:rPr lang="uk-UA" sz="1800" kern="1200" dirty="0" smtClean="0">
              <a:latin typeface="Comic Sans MS" panose="030F0702030302020204" pitchFamily="66" charset="0"/>
              <a:ea typeface="+mn-ea"/>
              <a:cs typeface="+mn-cs"/>
            </a:rPr>
            <a:t>Внесення змін до реєстраційних даних (перереєстрація)</a:t>
          </a:r>
        </a:p>
      </dgm:t>
    </dgm:pt>
    <dgm:pt modelId="{DC5C1DBB-EFA1-42C3-9BC7-46603EE45C3C}" type="parTrans" cxnId="{6F228822-BB69-436A-BF06-9054BBEB5236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4B829E79-CF95-41E2-924B-3ABC8428E6D5}" type="sibTrans" cxnId="{6F228822-BB69-436A-BF06-9054BBEB5236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E42517F9-3E00-40CC-BCD6-1C521E011435}">
      <dgm:prSet phldrT="[Текст]" custT="1"/>
      <dgm:spPr/>
      <dgm:t>
        <a:bodyPr/>
        <a:lstStyle/>
        <a:p>
          <a:pPr algn="ctr"/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До 30.04.2019  </a:t>
          </a:r>
        </a:p>
        <a:p>
          <a:pPr algn="ctr"/>
          <a:r>
            <a:rPr lang="uk-UA" sz="1800" kern="1200" dirty="0" smtClean="0">
              <a:latin typeface="Comic Sans MS" panose="030F0702030302020204" pitchFamily="66" charset="0"/>
              <a:ea typeface="+mn-ea"/>
              <a:cs typeface="+mn-cs"/>
            </a:rPr>
            <a:t>Розміщення запрошень-перепусток на інформаційних сторінках учасників (роздруковуються самостійно)</a:t>
          </a:r>
          <a:endParaRPr lang="ru-RU" sz="1800" kern="1200" dirty="0">
            <a:latin typeface="Comic Sans MS" panose="030F0702030302020204" pitchFamily="66" charset="0"/>
            <a:ea typeface="+mn-ea"/>
            <a:cs typeface="+mn-cs"/>
          </a:endParaRPr>
        </a:p>
      </dgm:t>
    </dgm:pt>
    <dgm:pt modelId="{014448EB-6D8B-4D80-B797-965ABF24EF50}" type="parTrans" cxnId="{2EC0B08A-3D36-4FE0-B506-8A1B901FF107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4EB5A008-6571-4D74-BAAD-62F4433B2DD5}" type="sibTrans" cxnId="{2EC0B08A-3D36-4FE0-B506-8A1B901FF107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352D93BE-BADD-415B-9AC8-F43ADBA10178}">
      <dgm:prSet custT="1"/>
      <dgm:spPr/>
      <dgm:t>
        <a:bodyPr/>
        <a:lstStyle/>
        <a:p>
          <a:pPr algn="ctr"/>
          <a:r>
            <a:rPr lang="uk-UA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 </a:t>
          </a:r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21.05 - 13.06.2019  </a:t>
          </a:r>
        </a:p>
        <a:p>
          <a:pPr algn="ctr"/>
          <a:r>
            <a:rPr lang="uk-UA" sz="1800" kern="1200" dirty="0" smtClean="0">
              <a:latin typeface="Comic Sans MS" panose="030F0702030302020204" pitchFamily="66" charset="0"/>
              <a:ea typeface="+mn-ea"/>
              <a:cs typeface="+mn-cs"/>
            </a:rPr>
            <a:t>Проведення основної сесії ЗНО</a:t>
          </a:r>
          <a:endParaRPr lang="ru-RU" sz="1800" kern="1200" dirty="0">
            <a:latin typeface="Comic Sans MS" panose="030F0702030302020204" pitchFamily="66" charset="0"/>
            <a:ea typeface="+mn-ea"/>
            <a:cs typeface="+mn-cs"/>
          </a:endParaRPr>
        </a:p>
      </dgm:t>
    </dgm:pt>
    <dgm:pt modelId="{E0AB440C-1A1B-4C26-B4A0-46F24089DFEA}" type="parTrans" cxnId="{7E2A6C45-AD2E-4057-B8AA-E0CA7E4341F5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D5567CF3-DBC2-4569-9D87-AFC061CD7CD0}" type="sibTrans" cxnId="{7E2A6C45-AD2E-4057-B8AA-E0CA7E4341F5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BD65E9CC-1EE3-45FA-9A5F-D60230767EBD}">
      <dgm:prSet custT="1"/>
      <dgm:spPr/>
      <dgm:t>
        <a:bodyPr/>
        <a:lstStyle/>
        <a:p>
          <a:pPr algn="ctr"/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До 25.06.2019  </a:t>
          </a:r>
        </a:p>
        <a:p>
          <a:pPr algn="ctr"/>
          <a:r>
            <a:rPr lang="uk-UA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 </a:t>
          </a:r>
          <a:r>
            <a:rPr lang="uk-UA" sz="1800" kern="1200" dirty="0" smtClean="0">
              <a:latin typeface="Comic Sans MS" panose="030F0702030302020204" pitchFamily="66" charset="0"/>
              <a:ea typeface="+mn-ea"/>
              <a:cs typeface="+mn-cs"/>
            </a:rPr>
            <a:t>Розміщення результатів ЗНО на інформаційних сторінках учасників</a:t>
          </a:r>
          <a:endParaRPr lang="ru-RU" sz="1800" kern="1200" dirty="0">
            <a:latin typeface="Comic Sans MS" panose="030F0702030302020204" pitchFamily="66" charset="0"/>
            <a:ea typeface="+mn-ea"/>
            <a:cs typeface="+mn-cs"/>
          </a:endParaRPr>
        </a:p>
      </dgm:t>
    </dgm:pt>
    <dgm:pt modelId="{AE72C902-C9B5-4DE8-BFFF-F2B6999B223B}" type="parTrans" cxnId="{9AB017C1-6B8A-4DEF-B998-26F82B2203AF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58261173-F572-43C8-9B06-E4EB645BCA5B}" type="sibTrans" cxnId="{9AB017C1-6B8A-4DEF-B998-26F82B2203AF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2FFB8CB2-4D3E-4528-8F2D-2E870F932E8B}" type="pres">
      <dgm:prSet presAssocID="{5504DF2C-4517-42B5-B8F1-A1A574F876E5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FDEB9D3-AA78-4805-8A75-17322D4C9B5F}" type="pres">
      <dgm:prSet presAssocID="{FB284A89-4B35-493A-9D87-8A6FD6DB2B89}" presName="composite" presStyleCnt="0"/>
      <dgm:spPr/>
      <dgm:t>
        <a:bodyPr/>
        <a:lstStyle/>
        <a:p>
          <a:endParaRPr lang="ru-RU"/>
        </a:p>
      </dgm:t>
    </dgm:pt>
    <dgm:pt modelId="{8E1B84E4-C8B1-4F00-9BE0-44A011C0EA98}" type="pres">
      <dgm:prSet presAssocID="{FB284A89-4B35-493A-9D87-8A6FD6DB2B89}" presName="LShape" presStyleLbl="alignNode1" presStyleIdx="0" presStyleCnt="9"/>
      <dgm:spPr/>
      <dgm:t>
        <a:bodyPr/>
        <a:lstStyle/>
        <a:p>
          <a:endParaRPr lang="ru-RU"/>
        </a:p>
      </dgm:t>
    </dgm:pt>
    <dgm:pt modelId="{61287AA8-230E-4214-92F3-D6D2877A34F4}" type="pres">
      <dgm:prSet presAssocID="{FB284A89-4B35-493A-9D87-8A6FD6DB2B89}" presName="ParentText" presStyleLbl="revTx" presStyleIdx="0" presStyleCnt="5" custScaleX="140089" custLinFactNeighborX="-131" custLinFactNeighborY="-24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4BFC89-C3A6-493E-8FBC-7B11D7C199CE}" type="pres">
      <dgm:prSet presAssocID="{FB284A89-4B35-493A-9D87-8A6FD6DB2B89}" presName="Triangle" presStyleLbl="alignNode1" presStyleIdx="1" presStyleCnt="9"/>
      <dgm:spPr/>
      <dgm:t>
        <a:bodyPr/>
        <a:lstStyle/>
        <a:p>
          <a:endParaRPr lang="ru-RU"/>
        </a:p>
      </dgm:t>
    </dgm:pt>
    <dgm:pt modelId="{A063BAE6-E83B-42EB-9B60-A00562C37D28}" type="pres">
      <dgm:prSet presAssocID="{1B1E6BE3-E724-4127-A7B5-E9440442EFE0}" presName="sibTrans" presStyleCnt="0"/>
      <dgm:spPr/>
      <dgm:t>
        <a:bodyPr/>
        <a:lstStyle/>
        <a:p>
          <a:endParaRPr lang="ru-RU"/>
        </a:p>
      </dgm:t>
    </dgm:pt>
    <dgm:pt modelId="{6C876CC4-0FC3-4E79-AA5D-E75A7912E650}" type="pres">
      <dgm:prSet presAssocID="{1B1E6BE3-E724-4127-A7B5-E9440442EFE0}" presName="space" presStyleCnt="0"/>
      <dgm:spPr/>
      <dgm:t>
        <a:bodyPr/>
        <a:lstStyle/>
        <a:p>
          <a:endParaRPr lang="ru-RU"/>
        </a:p>
      </dgm:t>
    </dgm:pt>
    <dgm:pt modelId="{208D2B7A-A41A-4093-96AE-0F9D55105282}" type="pres">
      <dgm:prSet presAssocID="{97C2E7B8-5AEA-40F3-87D4-E66045653082}" presName="composite" presStyleCnt="0"/>
      <dgm:spPr/>
      <dgm:t>
        <a:bodyPr/>
        <a:lstStyle/>
        <a:p>
          <a:endParaRPr lang="ru-RU"/>
        </a:p>
      </dgm:t>
    </dgm:pt>
    <dgm:pt modelId="{7E101DC6-582B-46E7-B6B7-3365B72A66D9}" type="pres">
      <dgm:prSet presAssocID="{97C2E7B8-5AEA-40F3-87D4-E66045653082}" presName="LShape" presStyleLbl="alignNode1" presStyleIdx="2" presStyleCnt="9"/>
      <dgm:spPr/>
      <dgm:t>
        <a:bodyPr/>
        <a:lstStyle/>
        <a:p>
          <a:endParaRPr lang="ru-RU"/>
        </a:p>
      </dgm:t>
    </dgm:pt>
    <dgm:pt modelId="{59B041BC-0083-4B1E-8528-DD62BFB4ED3E}" type="pres">
      <dgm:prSet presAssocID="{97C2E7B8-5AEA-40F3-87D4-E66045653082}" presName="ParentText" presStyleLbl="revTx" presStyleIdx="1" presStyleCnt="5" custScaleX="145406" custLinFactNeighborX="1234" custLinFactNeighborY="167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A4261F-6443-4087-BE1D-D5054F0FEE51}" type="pres">
      <dgm:prSet presAssocID="{97C2E7B8-5AEA-40F3-87D4-E66045653082}" presName="Triangle" presStyleLbl="alignNode1" presStyleIdx="3" presStyleCnt="9"/>
      <dgm:spPr/>
      <dgm:t>
        <a:bodyPr/>
        <a:lstStyle/>
        <a:p>
          <a:endParaRPr lang="ru-RU"/>
        </a:p>
      </dgm:t>
    </dgm:pt>
    <dgm:pt modelId="{8183CBFD-FF22-4C3A-9A45-E192E315148A}" type="pres">
      <dgm:prSet presAssocID="{4B829E79-CF95-41E2-924B-3ABC8428E6D5}" presName="sibTrans" presStyleCnt="0"/>
      <dgm:spPr/>
      <dgm:t>
        <a:bodyPr/>
        <a:lstStyle/>
        <a:p>
          <a:endParaRPr lang="ru-RU"/>
        </a:p>
      </dgm:t>
    </dgm:pt>
    <dgm:pt modelId="{3C1CFD6A-C65E-497C-82EF-798DD5BA088B}" type="pres">
      <dgm:prSet presAssocID="{4B829E79-CF95-41E2-924B-3ABC8428E6D5}" presName="space" presStyleCnt="0"/>
      <dgm:spPr/>
      <dgm:t>
        <a:bodyPr/>
        <a:lstStyle/>
        <a:p>
          <a:endParaRPr lang="ru-RU"/>
        </a:p>
      </dgm:t>
    </dgm:pt>
    <dgm:pt modelId="{9CD6AF98-2C41-4A66-81B1-BADE86D0C019}" type="pres">
      <dgm:prSet presAssocID="{E42517F9-3E00-40CC-BCD6-1C521E011435}" presName="composite" presStyleCnt="0"/>
      <dgm:spPr/>
      <dgm:t>
        <a:bodyPr/>
        <a:lstStyle/>
        <a:p>
          <a:endParaRPr lang="ru-RU"/>
        </a:p>
      </dgm:t>
    </dgm:pt>
    <dgm:pt modelId="{12CD8539-3F07-4643-9D4D-D52EC891BB50}" type="pres">
      <dgm:prSet presAssocID="{E42517F9-3E00-40CC-BCD6-1C521E011435}" presName="LShape" presStyleLbl="alignNode1" presStyleIdx="4" presStyleCnt="9" custScaleX="110000" custScaleY="110000" custLinFactNeighborX="-9488"/>
      <dgm:spPr/>
      <dgm:t>
        <a:bodyPr/>
        <a:lstStyle/>
        <a:p>
          <a:endParaRPr lang="ru-RU"/>
        </a:p>
      </dgm:t>
    </dgm:pt>
    <dgm:pt modelId="{0924CB4F-5E25-4784-BF11-3D86D744E8FC}" type="pres">
      <dgm:prSet presAssocID="{E42517F9-3E00-40CC-BCD6-1C521E011435}" presName="ParentText" presStyleLbl="revTx" presStyleIdx="2" presStyleCnt="5" custScaleX="143290" custScaleY="118300" custLinFactNeighborX="2510" custLinFactNeighborY="37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8A23DC-6185-497C-9D8C-0787F9A58FDA}" type="pres">
      <dgm:prSet presAssocID="{E42517F9-3E00-40CC-BCD6-1C521E011435}" presName="Triangle" presStyleLbl="alignNode1" presStyleIdx="5" presStyleCnt="9"/>
      <dgm:spPr/>
      <dgm:t>
        <a:bodyPr/>
        <a:lstStyle/>
        <a:p>
          <a:endParaRPr lang="ru-RU"/>
        </a:p>
      </dgm:t>
    </dgm:pt>
    <dgm:pt modelId="{E3ADAC99-B601-4812-AAF3-289B682A9BDF}" type="pres">
      <dgm:prSet presAssocID="{4EB5A008-6571-4D74-BAAD-62F4433B2DD5}" presName="sibTrans" presStyleCnt="0"/>
      <dgm:spPr/>
      <dgm:t>
        <a:bodyPr/>
        <a:lstStyle/>
        <a:p>
          <a:endParaRPr lang="ru-RU"/>
        </a:p>
      </dgm:t>
    </dgm:pt>
    <dgm:pt modelId="{D51D813B-652B-40AE-BAB8-E6FAC187B7C4}" type="pres">
      <dgm:prSet presAssocID="{4EB5A008-6571-4D74-BAAD-62F4433B2DD5}" presName="space" presStyleCnt="0"/>
      <dgm:spPr/>
      <dgm:t>
        <a:bodyPr/>
        <a:lstStyle/>
        <a:p>
          <a:endParaRPr lang="ru-RU"/>
        </a:p>
      </dgm:t>
    </dgm:pt>
    <dgm:pt modelId="{8291194F-83BA-471A-A1C4-846C0A15A172}" type="pres">
      <dgm:prSet presAssocID="{352D93BE-BADD-415B-9AC8-F43ADBA10178}" presName="composite" presStyleCnt="0"/>
      <dgm:spPr/>
      <dgm:t>
        <a:bodyPr/>
        <a:lstStyle/>
        <a:p>
          <a:endParaRPr lang="ru-RU"/>
        </a:p>
      </dgm:t>
    </dgm:pt>
    <dgm:pt modelId="{4927652E-C41B-4F4E-8BFC-D2BA962C9459}" type="pres">
      <dgm:prSet presAssocID="{352D93BE-BADD-415B-9AC8-F43ADBA10178}" presName="LShape" presStyleLbl="alignNode1" presStyleIdx="6" presStyleCnt="9"/>
      <dgm:spPr/>
      <dgm:t>
        <a:bodyPr/>
        <a:lstStyle/>
        <a:p>
          <a:endParaRPr lang="ru-RU"/>
        </a:p>
      </dgm:t>
    </dgm:pt>
    <dgm:pt modelId="{B1349B21-72D1-469C-8D47-FC94CF8F1F6E}" type="pres">
      <dgm:prSet presAssocID="{352D93BE-BADD-415B-9AC8-F43ADBA10178}" presName="ParentText" presStyleLbl="revTx" presStyleIdx="3" presStyleCnt="5" custScaleX="141834" custScaleY="127398" custLinFactNeighborX="1322" custLinFactNeighborY="128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E8C16E-7A12-4179-96C3-DA8ECD321B06}" type="pres">
      <dgm:prSet presAssocID="{352D93BE-BADD-415B-9AC8-F43ADBA10178}" presName="Triangle" presStyleLbl="alignNode1" presStyleIdx="7" presStyleCnt="9"/>
      <dgm:spPr/>
      <dgm:t>
        <a:bodyPr/>
        <a:lstStyle/>
        <a:p>
          <a:endParaRPr lang="ru-RU"/>
        </a:p>
      </dgm:t>
    </dgm:pt>
    <dgm:pt modelId="{BE819B06-18B6-4D5D-94B4-27E3A646BD4B}" type="pres">
      <dgm:prSet presAssocID="{D5567CF3-DBC2-4569-9D87-AFC061CD7CD0}" presName="sibTrans" presStyleCnt="0"/>
      <dgm:spPr/>
      <dgm:t>
        <a:bodyPr/>
        <a:lstStyle/>
        <a:p>
          <a:endParaRPr lang="ru-RU"/>
        </a:p>
      </dgm:t>
    </dgm:pt>
    <dgm:pt modelId="{EE2D3C1C-4341-4D03-8D53-96328080683C}" type="pres">
      <dgm:prSet presAssocID="{D5567CF3-DBC2-4569-9D87-AFC061CD7CD0}" presName="space" presStyleCnt="0"/>
      <dgm:spPr/>
      <dgm:t>
        <a:bodyPr/>
        <a:lstStyle/>
        <a:p>
          <a:endParaRPr lang="ru-RU"/>
        </a:p>
      </dgm:t>
    </dgm:pt>
    <dgm:pt modelId="{C15B9568-AA52-4030-A2E5-79DE3323BDE0}" type="pres">
      <dgm:prSet presAssocID="{BD65E9CC-1EE3-45FA-9A5F-D60230767EBD}" presName="composite" presStyleCnt="0"/>
      <dgm:spPr/>
      <dgm:t>
        <a:bodyPr/>
        <a:lstStyle/>
        <a:p>
          <a:endParaRPr lang="ru-RU"/>
        </a:p>
      </dgm:t>
    </dgm:pt>
    <dgm:pt modelId="{A9ABC4EE-A85A-449F-ABFD-43535677DB0F}" type="pres">
      <dgm:prSet presAssocID="{BD65E9CC-1EE3-45FA-9A5F-D60230767EBD}" presName="LShape" presStyleLbl="alignNode1" presStyleIdx="8" presStyleCnt="9" custLinFactNeighborX="-8350" custLinFactNeighborY="-1698"/>
      <dgm:spPr/>
      <dgm:t>
        <a:bodyPr/>
        <a:lstStyle/>
        <a:p>
          <a:endParaRPr lang="ru-RU"/>
        </a:p>
      </dgm:t>
    </dgm:pt>
    <dgm:pt modelId="{3C4673DB-32D5-45BA-9F3D-074BE20D71E7}" type="pres">
      <dgm:prSet presAssocID="{BD65E9CC-1EE3-45FA-9A5F-D60230767EBD}" presName="ParentText" presStyleLbl="revTx" presStyleIdx="4" presStyleCnt="5" custScaleX="139472" custLinFactNeighborX="-6194" custLinFactNeighborY="5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608EB4-0075-4852-94AF-55CA4715B8C8}" type="presOf" srcId="{FB284A89-4B35-493A-9D87-8A6FD6DB2B89}" destId="{61287AA8-230E-4214-92F3-D6D2877A34F4}" srcOrd="0" destOrd="0" presId="urn:microsoft.com/office/officeart/2009/3/layout/StepUpProcess"/>
    <dgm:cxn modelId="{2EC0B08A-3D36-4FE0-B506-8A1B901FF107}" srcId="{5504DF2C-4517-42B5-B8F1-A1A574F876E5}" destId="{E42517F9-3E00-40CC-BCD6-1C521E011435}" srcOrd="2" destOrd="0" parTransId="{014448EB-6D8B-4D80-B797-965ABF24EF50}" sibTransId="{4EB5A008-6571-4D74-BAAD-62F4433B2DD5}"/>
    <dgm:cxn modelId="{B11EEC49-5238-4061-ACA3-609B1260BEB9}" type="presOf" srcId="{BD65E9CC-1EE3-45FA-9A5F-D60230767EBD}" destId="{3C4673DB-32D5-45BA-9F3D-074BE20D71E7}" srcOrd="0" destOrd="0" presId="urn:microsoft.com/office/officeart/2009/3/layout/StepUpProcess"/>
    <dgm:cxn modelId="{7E2A6C45-AD2E-4057-B8AA-E0CA7E4341F5}" srcId="{5504DF2C-4517-42B5-B8F1-A1A574F876E5}" destId="{352D93BE-BADD-415B-9AC8-F43ADBA10178}" srcOrd="3" destOrd="0" parTransId="{E0AB440C-1A1B-4C26-B4A0-46F24089DFEA}" sibTransId="{D5567CF3-DBC2-4569-9D87-AFC061CD7CD0}"/>
    <dgm:cxn modelId="{E075EEBB-3DB5-4E97-8B30-650CA8FAA275}" type="presOf" srcId="{5504DF2C-4517-42B5-B8F1-A1A574F876E5}" destId="{2FFB8CB2-4D3E-4528-8F2D-2E870F932E8B}" srcOrd="0" destOrd="0" presId="urn:microsoft.com/office/officeart/2009/3/layout/StepUpProcess"/>
    <dgm:cxn modelId="{5023E58C-D115-4928-B3FC-49DC76990BC1}" srcId="{5504DF2C-4517-42B5-B8F1-A1A574F876E5}" destId="{FB284A89-4B35-493A-9D87-8A6FD6DB2B89}" srcOrd="0" destOrd="0" parTransId="{FA7D1B41-C020-490F-B2F2-38A112549F53}" sibTransId="{1B1E6BE3-E724-4127-A7B5-E9440442EFE0}"/>
    <dgm:cxn modelId="{8F9466F8-2FE6-4BC4-80D3-F901CF577B1A}" type="presOf" srcId="{97C2E7B8-5AEA-40F3-87D4-E66045653082}" destId="{59B041BC-0083-4B1E-8528-DD62BFB4ED3E}" srcOrd="0" destOrd="0" presId="urn:microsoft.com/office/officeart/2009/3/layout/StepUpProcess"/>
    <dgm:cxn modelId="{BEA68A35-6CA7-4ED9-A3B1-AEE3FEEF8872}" type="presOf" srcId="{E42517F9-3E00-40CC-BCD6-1C521E011435}" destId="{0924CB4F-5E25-4784-BF11-3D86D744E8FC}" srcOrd="0" destOrd="0" presId="urn:microsoft.com/office/officeart/2009/3/layout/StepUpProcess"/>
    <dgm:cxn modelId="{6F228822-BB69-436A-BF06-9054BBEB5236}" srcId="{5504DF2C-4517-42B5-B8F1-A1A574F876E5}" destId="{97C2E7B8-5AEA-40F3-87D4-E66045653082}" srcOrd="1" destOrd="0" parTransId="{DC5C1DBB-EFA1-42C3-9BC7-46603EE45C3C}" sibTransId="{4B829E79-CF95-41E2-924B-3ABC8428E6D5}"/>
    <dgm:cxn modelId="{658BE79F-BB95-4063-A06F-B0397163F370}" type="presOf" srcId="{352D93BE-BADD-415B-9AC8-F43ADBA10178}" destId="{B1349B21-72D1-469C-8D47-FC94CF8F1F6E}" srcOrd="0" destOrd="0" presId="urn:microsoft.com/office/officeart/2009/3/layout/StepUpProcess"/>
    <dgm:cxn modelId="{9AB017C1-6B8A-4DEF-B998-26F82B2203AF}" srcId="{5504DF2C-4517-42B5-B8F1-A1A574F876E5}" destId="{BD65E9CC-1EE3-45FA-9A5F-D60230767EBD}" srcOrd="4" destOrd="0" parTransId="{AE72C902-C9B5-4DE8-BFFF-F2B6999B223B}" sibTransId="{58261173-F572-43C8-9B06-E4EB645BCA5B}"/>
    <dgm:cxn modelId="{0DADFD25-A3E3-468D-9134-8F34EFA8D6CD}" type="presParOf" srcId="{2FFB8CB2-4D3E-4528-8F2D-2E870F932E8B}" destId="{3FDEB9D3-AA78-4805-8A75-17322D4C9B5F}" srcOrd="0" destOrd="0" presId="urn:microsoft.com/office/officeart/2009/3/layout/StepUpProcess"/>
    <dgm:cxn modelId="{FC03DB7E-7CB9-47F4-81AD-0DE99B03C815}" type="presParOf" srcId="{3FDEB9D3-AA78-4805-8A75-17322D4C9B5F}" destId="{8E1B84E4-C8B1-4F00-9BE0-44A011C0EA98}" srcOrd="0" destOrd="0" presId="urn:microsoft.com/office/officeart/2009/3/layout/StepUpProcess"/>
    <dgm:cxn modelId="{C0002286-6F98-4A84-B04B-EBD47EDA1731}" type="presParOf" srcId="{3FDEB9D3-AA78-4805-8A75-17322D4C9B5F}" destId="{61287AA8-230E-4214-92F3-D6D2877A34F4}" srcOrd="1" destOrd="0" presId="urn:microsoft.com/office/officeart/2009/3/layout/StepUpProcess"/>
    <dgm:cxn modelId="{56A3707F-2DEC-4289-8A71-5A50F102F775}" type="presParOf" srcId="{3FDEB9D3-AA78-4805-8A75-17322D4C9B5F}" destId="{3E4BFC89-C3A6-493E-8FBC-7B11D7C199CE}" srcOrd="2" destOrd="0" presId="urn:microsoft.com/office/officeart/2009/3/layout/StepUpProcess"/>
    <dgm:cxn modelId="{03380CCF-E813-4E2C-9FC5-E9E89D837419}" type="presParOf" srcId="{2FFB8CB2-4D3E-4528-8F2D-2E870F932E8B}" destId="{A063BAE6-E83B-42EB-9B60-A00562C37D28}" srcOrd="1" destOrd="0" presId="urn:microsoft.com/office/officeart/2009/3/layout/StepUpProcess"/>
    <dgm:cxn modelId="{DCF7D813-5421-4D1E-AAC2-AE6BDBD237BC}" type="presParOf" srcId="{A063BAE6-E83B-42EB-9B60-A00562C37D28}" destId="{6C876CC4-0FC3-4E79-AA5D-E75A7912E650}" srcOrd="0" destOrd="0" presId="urn:microsoft.com/office/officeart/2009/3/layout/StepUpProcess"/>
    <dgm:cxn modelId="{0A1FD252-A9B6-4B8E-9EC0-11081A0F481F}" type="presParOf" srcId="{2FFB8CB2-4D3E-4528-8F2D-2E870F932E8B}" destId="{208D2B7A-A41A-4093-96AE-0F9D55105282}" srcOrd="2" destOrd="0" presId="urn:microsoft.com/office/officeart/2009/3/layout/StepUpProcess"/>
    <dgm:cxn modelId="{99E7BDB9-C2B4-4365-A3E8-34A38C910DF5}" type="presParOf" srcId="{208D2B7A-A41A-4093-96AE-0F9D55105282}" destId="{7E101DC6-582B-46E7-B6B7-3365B72A66D9}" srcOrd="0" destOrd="0" presId="urn:microsoft.com/office/officeart/2009/3/layout/StepUpProcess"/>
    <dgm:cxn modelId="{638C2865-E691-490D-9883-DDB0CD51CC11}" type="presParOf" srcId="{208D2B7A-A41A-4093-96AE-0F9D55105282}" destId="{59B041BC-0083-4B1E-8528-DD62BFB4ED3E}" srcOrd="1" destOrd="0" presId="urn:microsoft.com/office/officeart/2009/3/layout/StepUpProcess"/>
    <dgm:cxn modelId="{CF963AE9-6370-49D1-ABD3-2434B1F7BC5A}" type="presParOf" srcId="{208D2B7A-A41A-4093-96AE-0F9D55105282}" destId="{82A4261F-6443-4087-BE1D-D5054F0FEE51}" srcOrd="2" destOrd="0" presId="urn:microsoft.com/office/officeart/2009/3/layout/StepUpProcess"/>
    <dgm:cxn modelId="{3D7E01FB-D0DB-4E05-BFF3-D5E7BA81463D}" type="presParOf" srcId="{2FFB8CB2-4D3E-4528-8F2D-2E870F932E8B}" destId="{8183CBFD-FF22-4C3A-9A45-E192E315148A}" srcOrd="3" destOrd="0" presId="urn:microsoft.com/office/officeart/2009/3/layout/StepUpProcess"/>
    <dgm:cxn modelId="{D7DF8A1A-8C2D-47E6-BE1D-D059E262B194}" type="presParOf" srcId="{8183CBFD-FF22-4C3A-9A45-E192E315148A}" destId="{3C1CFD6A-C65E-497C-82EF-798DD5BA088B}" srcOrd="0" destOrd="0" presId="urn:microsoft.com/office/officeart/2009/3/layout/StepUpProcess"/>
    <dgm:cxn modelId="{527381F3-565C-4326-BA43-7D527031B5EE}" type="presParOf" srcId="{2FFB8CB2-4D3E-4528-8F2D-2E870F932E8B}" destId="{9CD6AF98-2C41-4A66-81B1-BADE86D0C019}" srcOrd="4" destOrd="0" presId="urn:microsoft.com/office/officeart/2009/3/layout/StepUpProcess"/>
    <dgm:cxn modelId="{31DF0169-2368-48A9-B839-55D3F6A19DFB}" type="presParOf" srcId="{9CD6AF98-2C41-4A66-81B1-BADE86D0C019}" destId="{12CD8539-3F07-4643-9D4D-D52EC891BB50}" srcOrd="0" destOrd="0" presId="urn:microsoft.com/office/officeart/2009/3/layout/StepUpProcess"/>
    <dgm:cxn modelId="{52DDA2A6-169D-4B28-ACF8-CD209E193B61}" type="presParOf" srcId="{9CD6AF98-2C41-4A66-81B1-BADE86D0C019}" destId="{0924CB4F-5E25-4784-BF11-3D86D744E8FC}" srcOrd="1" destOrd="0" presId="urn:microsoft.com/office/officeart/2009/3/layout/StepUpProcess"/>
    <dgm:cxn modelId="{4CAF8D95-91DA-478B-A68E-9C9582B02061}" type="presParOf" srcId="{9CD6AF98-2C41-4A66-81B1-BADE86D0C019}" destId="{758A23DC-6185-497C-9D8C-0787F9A58FDA}" srcOrd="2" destOrd="0" presId="urn:microsoft.com/office/officeart/2009/3/layout/StepUpProcess"/>
    <dgm:cxn modelId="{415A0D40-5D3D-469A-9AEE-5426FC5DE766}" type="presParOf" srcId="{2FFB8CB2-4D3E-4528-8F2D-2E870F932E8B}" destId="{E3ADAC99-B601-4812-AAF3-289B682A9BDF}" srcOrd="5" destOrd="0" presId="urn:microsoft.com/office/officeart/2009/3/layout/StepUpProcess"/>
    <dgm:cxn modelId="{DA05C9A9-D4D2-4105-9850-E395EE3B3967}" type="presParOf" srcId="{E3ADAC99-B601-4812-AAF3-289B682A9BDF}" destId="{D51D813B-652B-40AE-BAB8-E6FAC187B7C4}" srcOrd="0" destOrd="0" presId="urn:microsoft.com/office/officeart/2009/3/layout/StepUpProcess"/>
    <dgm:cxn modelId="{2FB6B679-1474-4021-A50E-0C0E29AA2CAD}" type="presParOf" srcId="{2FFB8CB2-4D3E-4528-8F2D-2E870F932E8B}" destId="{8291194F-83BA-471A-A1C4-846C0A15A172}" srcOrd="6" destOrd="0" presId="urn:microsoft.com/office/officeart/2009/3/layout/StepUpProcess"/>
    <dgm:cxn modelId="{BA32E843-C650-4522-9249-1E9D7F6E3909}" type="presParOf" srcId="{8291194F-83BA-471A-A1C4-846C0A15A172}" destId="{4927652E-C41B-4F4E-8BFC-D2BA962C9459}" srcOrd="0" destOrd="0" presId="urn:microsoft.com/office/officeart/2009/3/layout/StepUpProcess"/>
    <dgm:cxn modelId="{A29A39BF-1323-4C92-B55B-AFCD7FD110C6}" type="presParOf" srcId="{8291194F-83BA-471A-A1C4-846C0A15A172}" destId="{B1349B21-72D1-469C-8D47-FC94CF8F1F6E}" srcOrd="1" destOrd="0" presId="urn:microsoft.com/office/officeart/2009/3/layout/StepUpProcess"/>
    <dgm:cxn modelId="{8F6EE9D5-0B24-4CCF-A446-49B7C30D7540}" type="presParOf" srcId="{8291194F-83BA-471A-A1C4-846C0A15A172}" destId="{F4E8C16E-7A12-4179-96C3-DA8ECD321B06}" srcOrd="2" destOrd="0" presId="urn:microsoft.com/office/officeart/2009/3/layout/StepUpProcess"/>
    <dgm:cxn modelId="{9E2752A9-F1E4-4E5D-BAAE-33E2D3E8FF8D}" type="presParOf" srcId="{2FFB8CB2-4D3E-4528-8F2D-2E870F932E8B}" destId="{BE819B06-18B6-4D5D-94B4-27E3A646BD4B}" srcOrd="7" destOrd="0" presId="urn:microsoft.com/office/officeart/2009/3/layout/StepUpProcess"/>
    <dgm:cxn modelId="{B8A9ABCC-AD08-4083-9FFE-49B4394300BD}" type="presParOf" srcId="{BE819B06-18B6-4D5D-94B4-27E3A646BD4B}" destId="{EE2D3C1C-4341-4D03-8D53-96328080683C}" srcOrd="0" destOrd="0" presId="urn:microsoft.com/office/officeart/2009/3/layout/StepUpProcess"/>
    <dgm:cxn modelId="{1B27DB9F-6073-4FE7-8F24-6638C2CFC2AB}" type="presParOf" srcId="{2FFB8CB2-4D3E-4528-8F2D-2E870F932E8B}" destId="{C15B9568-AA52-4030-A2E5-79DE3323BDE0}" srcOrd="8" destOrd="0" presId="urn:microsoft.com/office/officeart/2009/3/layout/StepUpProcess"/>
    <dgm:cxn modelId="{54F33A62-EA3A-435E-B7B2-8D1FDF838926}" type="presParOf" srcId="{C15B9568-AA52-4030-A2E5-79DE3323BDE0}" destId="{A9ABC4EE-A85A-449F-ABFD-43535677DB0F}" srcOrd="0" destOrd="0" presId="urn:microsoft.com/office/officeart/2009/3/layout/StepUpProcess"/>
    <dgm:cxn modelId="{582AE100-3681-4093-987E-670EDF1C28AF}" type="presParOf" srcId="{C15B9568-AA52-4030-A2E5-79DE3323BDE0}" destId="{3C4673DB-32D5-45BA-9F3D-074BE20D71E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1B84E4-C8B1-4F00-9BE0-44A011C0EA98}">
      <dsp:nvSpPr>
        <dsp:cNvPr id="0" name=""/>
        <dsp:cNvSpPr/>
      </dsp:nvSpPr>
      <dsp:spPr>
        <a:xfrm rot="5400000">
          <a:off x="468998" y="2880193"/>
          <a:ext cx="999223" cy="166268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287AA8-230E-4214-92F3-D6D2877A34F4}">
      <dsp:nvSpPr>
        <dsp:cNvPr id="0" name=""/>
        <dsp:cNvSpPr/>
      </dsp:nvSpPr>
      <dsp:spPr>
        <a:xfrm>
          <a:off x="0" y="3345176"/>
          <a:ext cx="2102850" cy="1315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05.02 –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18.03.2019 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Comic Sans MS" panose="030F0702030302020204" pitchFamily="66" charset="0"/>
              <a:ea typeface="+mn-ea"/>
              <a:cs typeface="+mn-cs"/>
            </a:rPr>
            <a:t>Реєстрація на ЗНО на сайті </a:t>
          </a:r>
          <a:r>
            <a:rPr lang="en-US" sz="1800" b="1" u="sng" kern="1200" dirty="0" smtClean="0">
              <a:latin typeface="Comic Sans MS" panose="030F0702030302020204" pitchFamily="66" charset="0"/>
              <a:ea typeface="+mn-ea"/>
              <a:cs typeface="+mn-cs"/>
            </a:rPr>
            <a:t>testportal.gov.ua</a:t>
          </a:r>
          <a:r>
            <a:rPr lang="uk-UA" sz="1800" b="1" u="sng" kern="1200" dirty="0" smtClean="0">
              <a:latin typeface="Comic Sans MS" panose="030F0702030302020204" pitchFamily="66" charset="0"/>
              <a:ea typeface="+mn-ea"/>
              <a:cs typeface="+mn-cs"/>
            </a:rPr>
            <a:t> </a:t>
          </a:r>
          <a:endParaRPr lang="ru-RU" sz="1800" b="1" u="sng" kern="1200" dirty="0" smtClean="0">
            <a:latin typeface="Comic Sans MS" panose="030F0702030302020204" pitchFamily="66" charset="0"/>
            <a:ea typeface="+mn-ea"/>
            <a:cs typeface="+mn-cs"/>
          </a:endParaRP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uk-UA" sz="1400" kern="1200" dirty="0" smtClean="0">
            <a:latin typeface="Comic Sans MS" panose="030F0702030302020204" pitchFamily="66" charset="0"/>
          </a:endParaRPr>
        </a:p>
      </dsp:txBody>
      <dsp:txXfrm>
        <a:off x="0" y="3345176"/>
        <a:ext cx="2102850" cy="1315786"/>
      </dsp:txXfrm>
    </dsp:sp>
    <dsp:sp modelId="{3E4BFC89-C3A6-493E-8FBC-7B11D7C199CE}">
      <dsp:nvSpPr>
        <dsp:cNvPr id="0" name=""/>
        <dsp:cNvSpPr/>
      </dsp:nvSpPr>
      <dsp:spPr>
        <a:xfrm>
          <a:off x="1520061" y="2757785"/>
          <a:ext cx="283222" cy="283222"/>
        </a:xfrm>
        <a:prstGeom prst="triangle">
          <a:avLst>
            <a:gd name="adj" fmla="val 100000"/>
          </a:avLst>
        </a:prstGeom>
        <a:solidFill>
          <a:schemeClr val="accent1">
            <a:shade val="50000"/>
            <a:hueOff val="74280"/>
            <a:satOff val="1990"/>
            <a:lumOff val="8767"/>
            <a:alphaOff val="0"/>
          </a:schemeClr>
        </a:solidFill>
        <a:ln w="6350" cap="flat" cmpd="sng" algn="ctr">
          <a:solidFill>
            <a:schemeClr val="accent1">
              <a:shade val="50000"/>
              <a:hueOff val="74280"/>
              <a:satOff val="1990"/>
              <a:lumOff val="876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101DC6-582B-46E7-B6B7-3365B72A66D9}">
      <dsp:nvSpPr>
        <dsp:cNvPr id="0" name=""/>
        <dsp:cNvSpPr/>
      </dsp:nvSpPr>
      <dsp:spPr>
        <a:xfrm rot="5400000">
          <a:off x="2783354" y="2425473"/>
          <a:ext cx="999223" cy="166268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50000"/>
            <a:hueOff val="148559"/>
            <a:satOff val="3980"/>
            <a:lumOff val="17535"/>
            <a:alphaOff val="0"/>
          </a:schemeClr>
        </a:solidFill>
        <a:ln w="6350" cap="flat" cmpd="sng" algn="ctr">
          <a:solidFill>
            <a:schemeClr val="accent1">
              <a:shade val="50000"/>
              <a:hueOff val="148559"/>
              <a:satOff val="3980"/>
              <a:lumOff val="1753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B041BC-0083-4B1E-8528-DD62BFB4ED3E}">
      <dsp:nvSpPr>
        <dsp:cNvPr id="0" name=""/>
        <dsp:cNvSpPr/>
      </dsp:nvSpPr>
      <dsp:spPr>
        <a:xfrm>
          <a:off x="2294292" y="2944245"/>
          <a:ext cx="2182662" cy="1315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05.02 -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25.03.2019 </a:t>
          </a:r>
          <a:r>
            <a:rPr lang="uk-UA" sz="2400" kern="1200" dirty="0" smtClean="0">
              <a:latin typeface="Comic Sans MS" panose="030F0702030302020204" pitchFamily="66" charset="0"/>
            </a:rPr>
            <a:t>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Comic Sans MS" panose="030F0702030302020204" pitchFamily="66" charset="0"/>
              <a:ea typeface="+mn-ea"/>
              <a:cs typeface="+mn-cs"/>
            </a:rPr>
            <a:t>Внесення змін до реєстраційних даних (перереєстрація)</a:t>
          </a:r>
        </a:p>
      </dsp:txBody>
      <dsp:txXfrm>
        <a:off x="2294292" y="2944245"/>
        <a:ext cx="2182662" cy="1315786"/>
      </dsp:txXfrm>
    </dsp:sp>
    <dsp:sp modelId="{82A4261F-6443-4087-BE1D-D5054F0FEE51}">
      <dsp:nvSpPr>
        <dsp:cNvPr id="0" name=""/>
        <dsp:cNvSpPr/>
      </dsp:nvSpPr>
      <dsp:spPr>
        <a:xfrm>
          <a:off x="3834417" y="2303065"/>
          <a:ext cx="283222" cy="283222"/>
        </a:xfrm>
        <a:prstGeom prst="triangle">
          <a:avLst>
            <a:gd name="adj" fmla="val 100000"/>
          </a:avLst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6350" cap="flat" cmpd="sng" algn="ctr">
          <a:solidFill>
            <a:schemeClr val="accent1">
              <a:shade val="50000"/>
              <a:hueOff val="222839"/>
              <a:satOff val="5970"/>
              <a:lumOff val="26302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CD8539-3F07-4643-9D4D-D52EC891BB50}">
      <dsp:nvSpPr>
        <dsp:cNvPr id="0" name=""/>
        <dsp:cNvSpPr/>
      </dsp:nvSpPr>
      <dsp:spPr>
        <a:xfrm rot="5400000">
          <a:off x="4834206" y="1767224"/>
          <a:ext cx="1099145" cy="182895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50000"/>
            <a:hueOff val="297118"/>
            <a:satOff val="7960"/>
            <a:lumOff val="35069"/>
            <a:alphaOff val="0"/>
          </a:schemeClr>
        </a:solidFill>
        <a:ln w="6350" cap="flat" cmpd="sng" algn="ctr">
          <a:solidFill>
            <a:schemeClr val="accent1">
              <a:shade val="50000"/>
              <a:hueOff val="297118"/>
              <a:satOff val="7960"/>
              <a:lumOff val="3506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24CB4F-5E25-4784-BF11-3D86D744E8FC}">
      <dsp:nvSpPr>
        <dsp:cNvPr id="0" name=""/>
        <dsp:cNvSpPr/>
      </dsp:nvSpPr>
      <dsp:spPr>
        <a:xfrm>
          <a:off x="4587895" y="2276301"/>
          <a:ext cx="2150899" cy="15565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До 30.04.2019 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Comic Sans MS" panose="030F0702030302020204" pitchFamily="66" charset="0"/>
              <a:ea typeface="+mn-ea"/>
              <a:cs typeface="+mn-cs"/>
            </a:rPr>
            <a:t>Розміщення запрошень-перепусток на інформаційних сторінках учасників (роздруковуються самостійно)</a:t>
          </a:r>
          <a:endParaRPr lang="ru-RU" sz="1800" kern="1200" dirty="0">
            <a:latin typeface="Comic Sans MS" panose="030F0702030302020204" pitchFamily="66" charset="0"/>
            <a:ea typeface="+mn-ea"/>
            <a:cs typeface="+mn-cs"/>
          </a:endParaRPr>
        </a:p>
      </dsp:txBody>
      <dsp:txXfrm>
        <a:off x="4587895" y="2276301"/>
        <a:ext cx="2150899" cy="1556574"/>
      </dsp:txXfrm>
    </dsp:sp>
    <dsp:sp modelId="{758A23DC-6185-497C-9D8C-0787F9A58FDA}">
      <dsp:nvSpPr>
        <dsp:cNvPr id="0" name=""/>
        <dsp:cNvSpPr/>
      </dsp:nvSpPr>
      <dsp:spPr>
        <a:xfrm>
          <a:off x="6092986" y="1727950"/>
          <a:ext cx="283222" cy="283222"/>
        </a:xfrm>
        <a:prstGeom prst="triangle">
          <a:avLst>
            <a:gd name="adj" fmla="val 100000"/>
          </a:avLst>
        </a:prstGeom>
        <a:solidFill>
          <a:schemeClr val="accent1">
            <a:shade val="50000"/>
            <a:hueOff val="297118"/>
            <a:satOff val="7960"/>
            <a:lumOff val="35069"/>
            <a:alphaOff val="0"/>
          </a:schemeClr>
        </a:solidFill>
        <a:ln w="6350" cap="flat" cmpd="sng" algn="ctr">
          <a:solidFill>
            <a:schemeClr val="accent1">
              <a:shade val="50000"/>
              <a:hueOff val="297118"/>
              <a:satOff val="7960"/>
              <a:lumOff val="3506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27652E-C41B-4F4E-8BFC-D2BA962C9459}">
      <dsp:nvSpPr>
        <dsp:cNvPr id="0" name=""/>
        <dsp:cNvSpPr/>
      </dsp:nvSpPr>
      <dsp:spPr>
        <a:xfrm rot="5400000">
          <a:off x="7305445" y="1215389"/>
          <a:ext cx="999223" cy="166268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6350" cap="flat" cmpd="sng" algn="ctr">
          <a:solidFill>
            <a:schemeClr val="accent1">
              <a:shade val="50000"/>
              <a:hueOff val="222839"/>
              <a:satOff val="5970"/>
              <a:lumOff val="26302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349B21-72D1-469C-8D47-FC94CF8F1F6E}">
      <dsp:nvSpPr>
        <dsp:cNvPr id="0" name=""/>
        <dsp:cNvSpPr/>
      </dsp:nvSpPr>
      <dsp:spPr>
        <a:xfrm>
          <a:off x="6844513" y="1700687"/>
          <a:ext cx="2129044" cy="1676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 </a:t>
          </a:r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21.05 - 13.06.2019 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Comic Sans MS" panose="030F0702030302020204" pitchFamily="66" charset="0"/>
              <a:ea typeface="+mn-ea"/>
              <a:cs typeface="+mn-cs"/>
            </a:rPr>
            <a:t>Проведення основної сесії ЗНО</a:t>
          </a:r>
          <a:endParaRPr lang="ru-RU" sz="1800" kern="1200" dirty="0">
            <a:latin typeface="Comic Sans MS" panose="030F0702030302020204" pitchFamily="66" charset="0"/>
            <a:ea typeface="+mn-ea"/>
            <a:cs typeface="+mn-cs"/>
          </a:endParaRPr>
        </a:p>
      </dsp:txBody>
      <dsp:txXfrm>
        <a:off x="6844513" y="1700687"/>
        <a:ext cx="2129044" cy="1676285"/>
      </dsp:txXfrm>
    </dsp:sp>
    <dsp:sp modelId="{F4E8C16E-7A12-4179-96C3-DA8ECD321B06}">
      <dsp:nvSpPr>
        <dsp:cNvPr id="0" name=""/>
        <dsp:cNvSpPr/>
      </dsp:nvSpPr>
      <dsp:spPr>
        <a:xfrm>
          <a:off x="8356508" y="1092980"/>
          <a:ext cx="283222" cy="283222"/>
        </a:xfrm>
        <a:prstGeom prst="triangle">
          <a:avLst>
            <a:gd name="adj" fmla="val 100000"/>
          </a:avLst>
        </a:prstGeom>
        <a:solidFill>
          <a:schemeClr val="accent1">
            <a:shade val="50000"/>
            <a:hueOff val="148559"/>
            <a:satOff val="3980"/>
            <a:lumOff val="17535"/>
            <a:alphaOff val="0"/>
          </a:schemeClr>
        </a:solidFill>
        <a:ln w="6350" cap="flat" cmpd="sng" algn="ctr">
          <a:solidFill>
            <a:schemeClr val="accent1">
              <a:shade val="50000"/>
              <a:hueOff val="148559"/>
              <a:satOff val="3980"/>
              <a:lumOff val="1753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ABC4EE-A85A-449F-ABFD-43535677DB0F}">
      <dsp:nvSpPr>
        <dsp:cNvPr id="0" name=""/>
        <dsp:cNvSpPr/>
      </dsp:nvSpPr>
      <dsp:spPr>
        <a:xfrm rot="5400000">
          <a:off x="9423333" y="743702"/>
          <a:ext cx="999223" cy="166268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50000"/>
            <a:hueOff val="74280"/>
            <a:satOff val="1990"/>
            <a:lumOff val="8767"/>
            <a:alphaOff val="0"/>
          </a:schemeClr>
        </a:solidFill>
        <a:ln w="6350" cap="flat" cmpd="sng" algn="ctr">
          <a:solidFill>
            <a:schemeClr val="accent1">
              <a:shade val="50000"/>
              <a:hueOff val="74280"/>
              <a:satOff val="1990"/>
              <a:lumOff val="876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4673DB-32D5-45BA-9F3D-074BE20D71E7}">
      <dsp:nvSpPr>
        <dsp:cNvPr id="0" name=""/>
        <dsp:cNvSpPr/>
      </dsp:nvSpPr>
      <dsp:spPr>
        <a:xfrm>
          <a:off x="9006141" y="1265256"/>
          <a:ext cx="2093588" cy="1315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До 25.06.2019 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 </a:t>
          </a:r>
          <a:r>
            <a:rPr lang="uk-UA" sz="1800" kern="1200" dirty="0" smtClean="0">
              <a:latin typeface="Comic Sans MS" panose="030F0702030302020204" pitchFamily="66" charset="0"/>
              <a:ea typeface="+mn-ea"/>
              <a:cs typeface="+mn-cs"/>
            </a:rPr>
            <a:t>Розміщення результатів ЗНО на інформаційних сторінках учасників</a:t>
          </a:r>
          <a:endParaRPr lang="ru-RU" sz="1800" kern="1200" dirty="0">
            <a:latin typeface="Comic Sans MS" panose="030F0702030302020204" pitchFamily="66" charset="0"/>
            <a:ea typeface="+mn-ea"/>
            <a:cs typeface="+mn-cs"/>
          </a:endParaRPr>
        </a:p>
      </dsp:txBody>
      <dsp:txXfrm>
        <a:off x="9006141" y="1265256"/>
        <a:ext cx="2093588" cy="13157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6E597-C2D5-46EB-B8E5-F9B1D3A37095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19347-E339-4460-AAF2-FE4753D3FE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289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19347-E339-4460-AAF2-FE4753D3FE9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210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19347-E339-4460-AAF2-FE4753D3FE9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618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19347-E339-4460-AAF2-FE4753D3FE9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022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19347-E339-4460-AAF2-FE4753D3FE9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523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19347-E339-4460-AAF2-FE4753D3FE9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715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19347-E339-4460-AAF2-FE4753D3FE9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93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465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04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894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255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37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072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118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88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191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31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28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3CBE7-E02C-4FD1-B6D7-F3E7BB77CCFB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236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mailto:office@zno-kharkiv.org.ua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://www.zno-kharkiv.org.ua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tmp"/><Relationship Id="rId10" Type="http://schemas.openxmlformats.org/officeDocument/2006/relationships/image" Target="../media/image7.jp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34" y="164707"/>
            <a:ext cx="1555611" cy="441472"/>
          </a:xfrm>
          <a:prstGeom prst="rect">
            <a:avLst/>
          </a:prstGeom>
        </p:spPr>
      </p:pic>
      <p:sp>
        <p:nvSpPr>
          <p:cNvPr id="4" name="Заголовок 4"/>
          <p:cNvSpPr txBox="1">
            <a:spLocks/>
          </p:cNvSpPr>
          <p:nvPr/>
        </p:nvSpPr>
        <p:spPr>
          <a:xfrm>
            <a:off x="1152983" y="39465"/>
            <a:ext cx="10094494" cy="107244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5400" b="1" dirty="0" smtClean="0">
                <a:solidFill>
                  <a:srgbClr val="0070C0"/>
                </a:solidFill>
                <a:latin typeface="+mn-lt"/>
              </a:rPr>
              <a:t>Календар ЗНО-2019</a:t>
            </a:r>
            <a:endParaRPr lang="ru-RU" sz="5400" b="1" dirty="0">
              <a:solidFill>
                <a:srgbClr val="0070C0"/>
              </a:solidFill>
              <a:latin typeface="+mn-lt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961398814"/>
              </p:ext>
            </p:extLst>
          </p:nvPr>
        </p:nvGraphicFramePr>
        <p:xfrm>
          <a:off x="678426" y="134218"/>
          <a:ext cx="11194026" cy="5785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3604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29" y="134218"/>
            <a:ext cx="1555611" cy="441472"/>
          </a:xfrm>
          <a:prstGeom prst="rect">
            <a:avLst/>
          </a:prstGeom>
        </p:spPr>
      </p:pic>
      <p:grpSp>
        <p:nvGrpSpPr>
          <p:cNvPr id="37" name="Группа 36"/>
          <p:cNvGrpSpPr/>
          <p:nvPr/>
        </p:nvGrpSpPr>
        <p:grpSpPr>
          <a:xfrm>
            <a:off x="73717" y="967346"/>
            <a:ext cx="2964660" cy="1678065"/>
            <a:chOff x="47770" y="1576881"/>
            <a:chExt cx="2898122" cy="1678065"/>
          </a:xfrm>
        </p:grpSpPr>
        <p:sp>
          <p:nvSpPr>
            <p:cNvPr id="2" name="Скругленный прямоугольник 1"/>
            <p:cNvSpPr/>
            <p:nvPr/>
          </p:nvSpPr>
          <p:spPr>
            <a:xfrm>
              <a:off x="467868" y="1892490"/>
              <a:ext cx="2478024" cy="1362456"/>
            </a:xfrm>
            <a:prstGeom prst="roundRect">
              <a:avLst/>
            </a:prstGeom>
            <a:noFill/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Comic Sans MS" panose="030F0702030302020204" pitchFamily="66" charset="0"/>
              </a:endParaRPr>
            </a:p>
          </p:txBody>
        </p:sp>
        <p:sp>
          <p:nvSpPr>
            <p:cNvPr id="13" name="Шестиугольник 12"/>
            <p:cNvSpPr/>
            <p:nvPr/>
          </p:nvSpPr>
          <p:spPr>
            <a:xfrm>
              <a:off x="47770" y="1576881"/>
              <a:ext cx="862076" cy="658367"/>
            </a:xfrm>
            <a:prstGeom prst="hexag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anose="030F0702030302020204" pitchFamily="66" charset="0"/>
              </a:endParaRPr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110247" y="2862026"/>
            <a:ext cx="2934301" cy="1697657"/>
            <a:chOff x="2946815" y="1543732"/>
            <a:chExt cx="2934301" cy="1697657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3403092" y="1878933"/>
              <a:ext cx="2478024" cy="1362456"/>
            </a:xfrm>
            <a:prstGeom prst="roundRect">
              <a:avLst/>
            </a:prstGeom>
            <a:noFill/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Шестиугольник 25"/>
            <p:cNvSpPr/>
            <p:nvPr/>
          </p:nvSpPr>
          <p:spPr>
            <a:xfrm>
              <a:off x="2946815" y="1543732"/>
              <a:ext cx="862076" cy="658367"/>
            </a:xfrm>
            <a:prstGeom prst="hexag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177122" y="4810786"/>
            <a:ext cx="2910813" cy="1676602"/>
            <a:chOff x="6010683" y="1570724"/>
            <a:chExt cx="2910813" cy="1676602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6443472" y="1884870"/>
              <a:ext cx="2478024" cy="1362456"/>
            </a:xfrm>
            <a:prstGeom prst="roundRect">
              <a:avLst/>
            </a:prstGeom>
            <a:noFill/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Шестиугольник 28"/>
            <p:cNvSpPr/>
            <p:nvPr/>
          </p:nvSpPr>
          <p:spPr>
            <a:xfrm>
              <a:off x="6010683" y="1570724"/>
              <a:ext cx="862076" cy="658367"/>
            </a:xfrm>
            <a:prstGeom prst="hexag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</p:grpSp>
      <p:sp>
        <p:nvSpPr>
          <p:cNvPr id="50" name="Прямоугольник 49"/>
          <p:cNvSpPr/>
          <p:nvPr/>
        </p:nvSpPr>
        <p:spPr>
          <a:xfrm>
            <a:off x="589860" y="1694368"/>
            <a:ext cx="230864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Математика</a:t>
            </a:r>
            <a:endParaRPr lang="ru-RU" sz="28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483014" y="1504966"/>
            <a:ext cx="2270173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Англійська </a:t>
            </a:r>
          </a:p>
          <a:p>
            <a:pPr algn="ctr"/>
            <a:r>
              <a:rPr lang="uk-UA" sz="28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мова</a:t>
            </a:r>
            <a:endParaRPr lang="uk-UA" sz="28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380127" y="3459977"/>
            <a:ext cx="2868093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5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Українська мова </a:t>
            </a:r>
          </a:p>
          <a:p>
            <a:pPr algn="ctr"/>
            <a:r>
              <a:rPr lang="uk-UA" sz="25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і література</a:t>
            </a:r>
            <a:endParaRPr lang="uk-UA" sz="25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118859" y="5528972"/>
            <a:ext cx="156966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4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Німецька</a:t>
            </a:r>
            <a:endParaRPr lang="uk-UA" sz="24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164950" y="5544550"/>
            <a:ext cx="290496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Історія України</a:t>
            </a:r>
            <a:endParaRPr lang="uk-UA" sz="28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8943621" y="5621445"/>
            <a:ext cx="109196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Хімія</a:t>
            </a:r>
            <a:endParaRPr lang="uk-UA" sz="28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8593160" y="3625637"/>
            <a:ext cx="192552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Географія</a:t>
            </a:r>
            <a:endParaRPr lang="uk-UA" sz="28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068278" y="3612394"/>
            <a:ext cx="126829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Фізика</a:t>
            </a:r>
            <a:endParaRPr lang="uk-UA" sz="28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8487222" y="1655316"/>
            <a:ext cx="160813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uk-UA" sz="28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Біологія</a:t>
            </a:r>
            <a:endParaRPr lang="uk-UA" sz="28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112332" y="5159780"/>
            <a:ext cx="168668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4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Іспанська</a:t>
            </a:r>
            <a:endParaRPr lang="uk-UA" sz="24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136933" y="5914910"/>
            <a:ext cx="184209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uk-UA" sz="24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Французька</a:t>
            </a:r>
            <a:endParaRPr lang="uk-UA" sz="24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1" name="Заголовок 4"/>
          <p:cNvSpPr txBox="1">
            <a:spLocks/>
          </p:cNvSpPr>
          <p:nvPr/>
        </p:nvSpPr>
        <p:spPr>
          <a:xfrm>
            <a:off x="1876557" y="-62157"/>
            <a:ext cx="10094494" cy="107244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5400" b="1" dirty="0" smtClean="0">
                <a:solidFill>
                  <a:srgbClr val="0070C0"/>
                </a:solidFill>
                <a:latin typeface="+mn-lt"/>
              </a:rPr>
              <a:t>Календар проведення ЗНО-2019</a:t>
            </a:r>
            <a:endParaRPr lang="ru-RU" sz="54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74" y="1071108"/>
            <a:ext cx="898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21.05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10247" y="2946124"/>
            <a:ext cx="898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23.05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35482" y="4897038"/>
            <a:ext cx="898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27.05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3857938" y="967346"/>
            <a:ext cx="2952453" cy="1666908"/>
            <a:chOff x="4254664" y="953771"/>
            <a:chExt cx="2952453" cy="1666908"/>
          </a:xfrm>
        </p:grpSpPr>
        <p:grpSp>
          <p:nvGrpSpPr>
            <p:cNvPr id="40" name="Группа 39"/>
            <p:cNvGrpSpPr/>
            <p:nvPr/>
          </p:nvGrpSpPr>
          <p:grpSpPr>
            <a:xfrm>
              <a:off x="4296886" y="953771"/>
              <a:ext cx="2910231" cy="1666908"/>
              <a:chOff x="8946489" y="1516728"/>
              <a:chExt cx="2910231" cy="1666908"/>
            </a:xfrm>
          </p:grpSpPr>
          <p:sp>
            <p:nvSpPr>
              <p:cNvPr id="12" name="Скругленный прямоугольник 11"/>
              <p:cNvSpPr/>
              <p:nvPr/>
            </p:nvSpPr>
            <p:spPr>
              <a:xfrm>
                <a:off x="9378696" y="1821180"/>
                <a:ext cx="2478024" cy="1362456"/>
              </a:xfrm>
              <a:prstGeom prst="roundRect">
                <a:avLst/>
              </a:prstGeom>
              <a:noFill/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2" name="Шестиугольник 31"/>
              <p:cNvSpPr/>
              <p:nvPr/>
            </p:nvSpPr>
            <p:spPr>
              <a:xfrm>
                <a:off x="8946489" y="1516728"/>
                <a:ext cx="862076" cy="658367"/>
              </a:xfrm>
              <a:prstGeom prst="hexag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65" name="TextBox 64"/>
            <p:cNvSpPr txBox="1"/>
            <p:nvPr/>
          </p:nvSpPr>
          <p:spPr>
            <a:xfrm>
              <a:off x="4254664" y="1029726"/>
              <a:ext cx="8983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2400" b="1" dirty="0" smtClean="0"/>
                <a:t>28.05</a:t>
              </a:r>
            </a:p>
          </p:txBody>
        </p:sp>
      </p:grpSp>
      <p:grpSp>
        <p:nvGrpSpPr>
          <p:cNvPr id="71" name="Группа 70"/>
          <p:cNvGrpSpPr/>
          <p:nvPr/>
        </p:nvGrpSpPr>
        <p:grpSpPr>
          <a:xfrm>
            <a:off x="3879157" y="2910852"/>
            <a:ext cx="2977286" cy="1655558"/>
            <a:chOff x="4315408" y="2931607"/>
            <a:chExt cx="2977286" cy="1655558"/>
          </a:xfrm>
        </p:grpSpPr>
        <p:grpSp>
          <p:nvGrpSpPr>
            <p:cNvPr id="41" name="Группа 40"/>
            <p:cNvGrpSpPr/>
            <p:nvPr/>
          </p:nvGrpSpPr>
          <p:grpSpPr>
            <a:xfrm>
              <a:off x="4338963" y="2931607"/>
              <a:ext cx="2953731" cy="1655558"/>
              <a:chOff x="-7839" y="3501658"/>
              <a:chExt cx="2953731" cy="1655558"/>
            </a:xfrm>
          </p:grpSpPr>
          <p:sp>
            <p:nvSpPr>
              <p:cNvPr id="6" name="Скругленный прямоугольник 5"/>
              <p:cNvSpPr/>
              <p:nvPr/>
            </p:nvSpPr>
            <p:spPr>
              <a:xfrm>
                <a:off x="467868" y="3794760"/>
                <a:ext cx="2478024" cy="1362456"/>
              </a:xfrm>
              <a:prstGeom prst="roundRect">
                <a:avLst/>
              </a:prstGeom>
              <a:noFill/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Шестиугольник 16"/>
              <p:cNvSpPr/>
              <p:nvPr/>
            </p:nvSpPr>
            <p:spPr>
              <a:xfrm>
                <a:off x="-7839" y="3501658"/>
                <a:ext cx="862076" cy="658367"/>
              </a:xfrm>
              <a:prstGeom prst="hexag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66" name="TextBox 65"/>
            <p:cNvSpPr txBox="1"/>
            <p:nvPr/>
          </p:nvSpPr>
          <p:spPr>
            <a:xfrm>
              <a:off x="4315408" y="3029117"/>
              <a:ext cx="8983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2400" b="1" dirty="0" smtClean="0"/>
                <a:t>30.05</a:t>
              </a:r>
            </a:p>
          </p:txBody>
        </p:sp>
      </p:grpSp>
      <p:grpSp>
        <p:nvGrpSpPr>
          <p:cNvPr id="72" name="Группа 71"/>
          <p:cNvGrpSpPr/>
          <p:nvPr/>
        </p:nvGrpSpPr>
        <p:grpSpPr>
          <a:xfrm>
            <a:off x="3900160" y="4852676"/>
            <a:ext cx="2958625" cy="1673896"/>
            <a:chOff x="4393352" y="4810786"/>
            <a:chExt cx="2958625" cy="1673896"/>
          </a:xfrm>
        </p:grpSpPr>
        <p:grpSp>
          <p:nvGrpSpPr>
            <p:cNvPr id="42" name="Группа 41"/>
            <p:cNvGrpSpPr/>
            <p:nvPr/>
          </p:nvGrpSpPr>
          <p:grpSpPr>
            <a:xfrm>
              <a:off x="4414765" y="4810786"/>
              <a:ext cx="2937212" cy="1673896"/>
              <a:chOff x="3000292" y="3483320"/>
              <a:chExt cx="2937212" cy="1673896"/>
            </a:xfrm>
          </p:grpSpPr>
          <p:sp>
            <p:nvSpPr>
              <p:cNvPr id="8" name="Скругленный прямоугольник 7"/>
              <p:cNvSpPr/>
              <p:nvPr/>
            </p:nvSpPr>
            <p:spPr>
              <a:xfrm>
                <a:off x="3459480" y="3794760"/>
                <a:ext cx="2478024" cy="1362456"/>
              </a:xfrm>
              <a:prstGeom prst="roundRect">
                <a:avLst/>
              </a:prstGeom>
              <a:noFill/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" name="Шестиугольник 19"/>
              <p:cNvSpPr/>
              <p:nvPr/>
            </p:nvSpPr>
            <p:spPr>
              <a:xfrm>
                <a:off x="3000292" y="3483320"/>
                <a:ext cx="862076" cy="658367"/>
              </a:xfrm>
              <a:prstGeom prst="hexag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67" name="TextBox 66"/>
            <p:cNvSpPr txBox="1"/>
            <p:nvPr/>
          </p:nvSpPr>
          <p:spPr>
            <a:xfrm>
              <a:off x="4393352" y="4897038"/>
              <a:ext cx="8983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2400" b="1" dirty="0" smtClean="0"/>
                <a:t>04.06</a:t>
              </a:r>
            </a:p>
          </p:txBody>
        </p:sp>
      </p:grpSp>
      <p:grpSp>
        <p:nvGrpSpPr>
          <p:cNvPr id="73" name="Группа 72"/>
          <p:cNvGrpSpPr/>
          <p:nvPr/>
        </p:nvGrpSpPr>
        <p:grpSpPr>
          <a:xfrm>
            <a:off x="7657502" y="974066"/>
            <a:ext cx="2952695" cy="1678259"/>
            <a:chOff x="8571138" y="919875"/>
            <a:chExt cx="2952695" cy="1678259"/>
          </a:xfrm>
        </p:grpSpPr>
        <p:grpSp>
          <p:nvGrpSpPr>
            <p:cNvPr id="43" name="Группа 42"/>
            <p:cNvGrpSpPr/>
            <p:nvPr/>
          </p:nvGrpSpPr>
          <p:grpSpPr>
            <a:xfrm>
              <a:off x="8577056" y="919875"/>
              <a:ext cx="2946777" cy="1678259"/>
              <a:chOff x="5982339" y="3478957"/>
              <a:chExt cx="2946777" cy="1678259"/>
            </a:xfrm>
          </p:grpSpPr>
          <p:sp>
            <p:nvSpPr>
              <p:cNvPr id="9" name="Скругленный прямоугольник 8"/>
              <p:cNvSpPr/>
              <p:nvPr/>
            </p:nvSpPr>
            <p:spPr>
              <a:xfrm>
                <a:off x="6451092" y="3794760"/>
                <a:ext cx="2478024" cy="1362456"/>
              </a:xfrm>
              <a:prstGeom prst="roundRect">
                <a:avLst/>
              </a:prstGeom>
              <a:noFill/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" name="Шестиугольник 22"/>
              <p:cNvSpPr/>
              <p:nvPr/>
            </p:nvSpPr>
            <p:spPr>
              <a:xfrm>
                <a:off x="5982339" y="3478957"/>
                <a:ext cx="862076" cy="658367"/>
              </a:xfrm>
              <a:prstGeom prst="hexag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68" name="TextBox 67"/>
            <p:cNvSpPr txBox="1"/>
            <p:nvPr/>
          </p:nvSpPr>
          <p:spPr>
            <a:xfrm>
              <a:off x="8571138" y="1030040"/>
              <a:ext cx="8983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2400" b="1" dirty="0" smtClean="0"/>
                <a:t>06.06</a:t>
              </a:r>
            </a:p>
          </p:txBody>
        </p:sp>
      </p:grpSp>
      <p:grpSp>
        <p:nvGrpSpPr>
          <p:cNvPr id="74" name="Группа 73"/>
          <p:cNvGrpSpPr/>
          <p:nvPr/>
        </p:nvGrpSpPr>
        <p:grpSpPr>
          <a:xfrm>
            <a:off x="7744009" y="2967270"/>
            <a:ext cx="2939963" cy="1646677"/>
            <a:chOff x="8596619" y="2895525"/>
            <a:chExt cx="2939963" cy="1646677"/>
          </a:xfrm>
        </p:grpSpPr>
        <p:grpSp>
          <p:nvGrpSpPr>
            <p:cNvPr id="44" name="Группа 43"/>
            <p:cNvGrpSpPr/>
            <p:nvPr/>
          </p:nvGrpSpPr>
          <p:grpSpPr>
            <a:xfrm>
              <a:off x="8614771" y="2895525"/>
              <a:ext cx="2921811" cy="1646677"/>
              <a:chOff x="8934909" y="3510539"/>
              <a:chExt cx="2921811" cy="1646677"/>
            </a:xfrm>
          </p:grpSpPr>
          <p:sp>
            <p:nvSpPr>
              <p:cNvPr id="10" name="Скругленный прямоугольник 9"/>
              <p:cNvSpPr/>
              <p:nvPr/>
            </p:nvSpPr>
            <p:spPr>
              <a:xfrm>
                <a:off x="9378696" y="3794760"/>
                <a:ext cx="2478024" cy="1362456"/>
              </a:xfrm>
              <a:prstGeom prst="roundRect">
                <a:avLst/>
              </a:prstGeom>
              <a:noFill/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5" name="Шестиугольник 34"/>
              <p:cNvSpPr/>
              <p:nvPr/>
            </p:nvSpPr>
            <p:spPr>
              <a:xfrm>
                <a:off x="8934909" y="3510539"/>
                <a:ext cx="862076" cy="658367"/>
              </a:xfrm>
              <a:prstGeom prst="hexag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69" name="TextBox 68"/>
            <p:cNvSpPr txBox="1"/>
            <p:nvPr/>
          </p:nvSpPr>
          <p:spPr>
            <a:xfrm>
              <a:off x="8596619" y="2960376"/>
              <a:ext cx="8983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2400" b="1" dirty="0" smtClean="0"/>
                <a:t>11.06</a:t>
              </a:r>
            </a:p>
          </p:txBody>
        </p:sp>
      </p:grpSp>
      <p:grpSp>
        <p:nvGrpSpPr>
          <p:cNvPr id="75" name="Группа 74"/>
          <p:cNvGrpSpPr/>
          <p:nvPr/>
        </p:nvGrpSpPr>
        <p:grpSpPr>
          <a:xfrm>
            <a:off x="7744009" y="4938928"/>
            <a:ext cx="2927529" cy="1637222"/>
            <a:chOff x="8629557" y="4897038"/>
            <a:chExt cx="2927529" cy="1637222"/>
          </a:xfrm>
        </p:grpSpPr>
        <p:grpSp>
          <p:nvGrpSpPr>
            <p:cNvPr id="45" name="Группа 44"/>
            <p:cNvGrpSpPr/>
            <p:nvPr/>
          </p:nvGrpSpPr>
          <p:grpSpPr>
            <a:xfrm>
              <a:off x="8666715" y="4897038"/>
              <a:ext cx="2890371" cy="1637222"/>
              <a:chOff x="8966349" y="3519994"/>
              <a:chExt cx="2890371" cy="1637222"/>
            </a:xfrm>
          </p:grpSpPr>
          <p:sp>
            <p:nvSpPr>
              <p:cNvPr id="46" name="Скругленный прямоугольник 45"/>
              <p:cNvSpPr/>
              <p:nvPr/>
            </p:nvSpPr>
            <p:spPr>
              <a:xfrm>
                <a:off x="9378696" y="3794760"/>
                <a:ext cx="2478024" cy="1362456"/>
              </a:xfrm>
              <a:prstGeom prst="roundRect">
                <a:avLst/>
              </a:prstGeom>
              <a:noFill/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8" name="Шестиугольник 47"/>
              <p:cNvSpPr/>
              <p:nvPr/>
            </p:nvSpPr>
            <p:spPr>
              <a:xfrm>
                <a:off x="8966349" y="3519994"/>
                <a:ext cx="862076" cy="658367"/>
              </a:xfrm>
              <a:prstGeom prst="hexag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>
              <a:off x="8629557" y="5007488"/>
              <a:ext cx="8983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2400" b="1" dirty="0" smtClean="0"/>
                <a:t>13.06</a:t>
              </a:r>
            </a:p>
          </p:txBody>
        </p:sp>
      </p:grpSp>
      <p:sp>
        <p:nvSpPr>
          <p:cNvPr id="77" name="TextBox 76"/>
          <p:cNvSpPr txBox="1"/>
          <p:nvPr/>
        </p:nvSpPr>
        <p:spPr>
          <a:xfrm>
            <a:off x="10610197" y="3270999"/>
            <a:ext cx="17043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uk-UA" sz="4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4 </a:t>
            </a:r>
            <a:r>
              <a:rPr lang="uk-UA" sz="2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предмети ЗНО - </a:t>
            </a:r>
            <a:r>
              <a:rPr lang="en-US" sz="2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max</a:t>
            </a:r>
            <a:endParaRPr lang="uk-UA" sz="2000" b="1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44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390" y="144615"/>
            <a:ext cx="1555611" cy="441472"/>
          </a:xfrm>
          <a:prstGeom prst="rect">
            <a:avLst/>
          </a:prstGeom>
        </p:spPr>
      </p:pic>
      <p:sp>
        <p:nvSpPr>
          <p:cNvPr id="4" name="Заголовок 4"/>
          <p:cNvSpPr txBox="1">
            <a:spLocks/>
          </p:cNvSpPr>
          <p:nvPr/>
        </p:nvSpPr>
        <p:spPr>
          <a:xfrm>
            <a:off x="2423160" y="134218"/>
            <a:ext cx="786384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7200" b="1" dirty="0" smtClean="0">
                <a:solidFill>
                  <a:srgbClr val="0070C0"/>
                </a:solidFill>
                <a:latin typeface="+mn-lt"/>
              </a:rPr>
              <a:t>ЗНО = ДПА</a:t>
            </a:r>
            <a:endParaRPr lang="ru-RU" sz="72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7" name="Заголовок 4"/>
          <p:cNvSpPr txBox="1">
            <a:spLocks/>
          </p:cNvSpPr>
          <p:nvPr/>
        </p:nvSpPr>
        <p:spPr>
          <a:xfrm>
            <a:off x="1610973" y="2598464"/>
            <a:ext cx="9325070" cy="326240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2800" b="1" dirty="0" smtClean="0">
                <a:latin typeface="Comic Sans MS" panose="030F0702030302020204" pitchFamily="66" charset="0"/>
              </a:rPr>
              <a:t>Три предмети </a:t>
            </a:r>
            <a:endParaRPr lang="uk-UA" sz="2800" dirty="0" smtClean="0">
              <a:latin typeface="Comic Sans MS" panose="030F0702030302020204" pitchFamily="66" charset="0"/>
            </a:endParaRPr>
          </a:p>
          <a:p>
            <a:pPr algn="ctr"/>
            <a:endParaRPr lang="uk-UA" sz="2800" dirty="0" smtClean="0">
              <a:latin typeface="Comic Sans MS" panose="030F0702030302020204" pitchFamily="66" charset="0"/>
            </a:endParaRPr>
          </a:p>
          <a:p>
            <a:pPr marL="342900" indent="-342900">
              <a:buAutoNum type="arabicPeriod"/>
            </a:pPr>
            <a:r>
              <a:rPr lang="uk-UA" sz="2800" dirty="0" smtClean="0">
                <a:latin typeface="Comic Sans MS" panose="030F0702030302020204" pitchFamily="66" charset="0"/>
              </a:rPr>
              <a:t>Українська мова і література (українська мова)</a:t>
            </a:r>
          </a:p>
          <a:p>
            <a:pPr marL="342900" indent="-342900">
              <a:buAutoNum type="arabicPeriod"/>
            </a:pPr>
            <a:r>
              <a:rPr lang="uk-UA" sz="2800" dirty="0" smtClean="0">
                <a:latin typeface="Comic Sans MS" panose="030F0702030302020204" pitchFamily="66" charset="0"/>
              </a:rPr>
              <a:t>Математика або історія України (період ХХ – ХХІ століття)</a:t>
            </a:r>
          </a:p>
          <a:p>
            <a:pPr marL="342900" indent="-342900">
              <a:buAutoNum type="arabicPeriod"/>
            </a:pPr>
            <a:r>
              <a:rPr lang="uk-UA" sz="2800" dirty="0" smtClean="0">
                <a:latin typeface="Comic Sans MS" panose="030F0702030302020204" pitchFamily="66" charset="0"/>
              </a:rPr>
              <a:t>Один навчальний предмет за вибором випускника з переліку:</a:t>
            </a:r>
          </a:p>
          <a:p>
            <a:pPr marL="1077913"/>
            <a:r>
              <a:rPr lang="uk-UA" sz="2800" b="1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історія </a:t>
            </a:r>
            <a:r>
              <a:rPr lang="uk-UA" sz="2800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України</a:t>
            </a:r>
            <a:r>
              <a:rPr lang="uk-UA" sz="2800" b="1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, математика, англійська, іспанська, німецька, французька, біологія, географія, фізика, хімія</a:t>
            </a:r>
            <a:endParaRPr lang="ru-RU" sz="2800" b="1" dirty="0">
              <a:latin typeface="Comic Sans MS" panose="030F0702030302020204" pitchFamily="66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6031192" y="1655902"/>
            <a:ext cx="484632" cy="781258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19536648">
            <a:off x="779217" y="1469560"/>
            <a:ext cx="29299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cap="all" dirty="0">
                <a:ln w="9000" cmpd="sng">
                  <a:solidFill>
                    <a:srgbClr val="002060"/>
                  </a:solidFill>
                  <a:prstDash val="solid"/>
                </a:ln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Що зараховується як результат </a:t>
            </a:r>
            <a:r>
              <a:rPr lang="uk-UA" sz="2000" cap="all" dirty="0" err="1" smtClean="0">
                <a:ln w="9000" cmpd="sng">
                  <a:solidFill>
                    <a:srgbClr val="002060"/>
                  </a:solidFill>
                  <a:prstDash val="solid"/>
                </a:ln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дпа</a:t>
            </a:r>
            <a:r>
              <a:rPr lang="uk-UA" sz="2000" cap="all" dirty="0" smtClean="0">
                <a:ln w="9000" cmpd="sng">
                  <a:solidFill>
                    <a:srgbClr val="002060"/>
                  </a:solidFill>
                  <a:prstDash val="solid"/>
                </a:ln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?</a:t>
            </a:r>
            <a:endParaRPr lang="en-US" sz="2000" cap="all" dirty="0">
              <a:ln w="9000" cmpd="sng">
                <a:solidFill>
                  <a:srgbClr val="002060"/>
                </a:solidFill>
                <a:prstDash val="solid"/>
              </a:ln>
              <a:effectLst/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67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6" y="38725"/>
            <a:ext cx="1555611" cy="441472"/>
          </a:xfrm>
          <a:prstGeom prst="rect">
            <a:avLst/>
          </a:prstGeom>
        </p:spPr>
      </p:pic>
      <p:sp>
        <p:nvSpPr>
          <p:cNvPr id="5" name="Заголовок 4"/>
          <p:cNvSpPr txBox="1">
            <a:spLocks/>
          </p:cNvSpPr>
          <p:nvPr/>
        </p:nvSpPr>
        <p:spPr>
          <a:xfrm>
            <a:off x="2817889" y="259461"/>
            <a:ext cx="7863840" cy="772372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7200" b="1" dirty="0" smtClean="0">
                <a:solidFill>
                  <a:srgbClr val="0070C0"/>
                </a:solidFill>
                <a:latin typeface="+mn-lt"/>
              </a:rPr>
              <a:t>Реєстрація на ЗНО - 2019</a:t>
            </a:r>
            <a:endParaRPr lang="ru-RU" sz="72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0660" y="3610557"/>
            <a:ext cx="59694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66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!</a:t>
            </a:r>
            <a:endParaRPr lang="ru-RU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66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1434366" y="1815619"/>
            <a:ext cx="9154121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uk-UA" altLang="ru-RU" sz="2800" dirty="0">
                <a:latin typeface="Comic Sans MS" panose="030F0702030302020204" pitchFamily="66" charset="0"/>
                <a:cs typeface="Times New Roman" panose="02020603050405020304" pitchFamily="18" charset="0"/>
              </a:rPr>
              <a:t>1. </a:t>
            </a:r>
            <a:r>
              <a:rPr lang="uk-UA" altLang="ru-RU" sz="28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Визначитися із переліком предметів ЗНО, </a:t>
            </a:r>
            <a:r>
              <a:rPr lang="uk-UA" altLang="ru-RU" sz="2800" dirty="0">
                <a:latin typeface="Comic Sans MS" panose="030F0702030302020204" pitchFamily="66" charset="0"/>
                <a:cs typeface="Times New Roman" panose="02020603050405020304" pitchFamily="18" charset="0"/>
              </a:rPr>
              <a:t>необхідних для вступу (Умови прийому на навчання до закладів вищої освіти у 2019 році).</a:t>
            </a:r>
            <a:endParaRPr lang="ru-RU" altLang="ru-RU" sz="2800" dirty="0"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434366" y="3518380"/>
            <a:ext cx="9247363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61950" indent="-361950" algn="just">
              <a:defRPr/>
            </a:pPr>
            <a:r>
              <a:rPr lang="uk-UA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2. Підготувати документи:</a:t>
            </a:r>
          </a:p>
          <a:p>
            <a:pPr marL="361950" indent="-361950" algn="just">
              <a:defRPr/>
            </a:pPr>
            <a:endParaRPr lang="uk-UA" dirty="0"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  <a:cs typeface="Times New Roman" pitchFamily="18" charset="0"/>
            </a:endParaRPr>
          </a:p>
          <a:p>
            <a:pPr marL="361950" indent="-361950" algn="just">
              <a:buFontTx/>
              <a:buChar char="•"/>
              <a:defRPr/>
            </a:pPr>
            <a:r>
              <a:rPr lang="uk-UA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 копію документа, що посвідчує особу (</a:t>
            </a:r>
            <a:r>
              <a:rPr lang="uk-UA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паспорт);</a:t>
            </a:r>
            <a:endParaRPr lang="uk-UA" sz="2800" dirty="0"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  <a:cs typeface="Times New Roman" pitchFamily="18" charset="0"/>
            </a:endParaRPr>
          </a:p>
          <a:p>
            <a:pPr marL="361950" indent="-361950" algn="just">
              <a:buFontTx/>
              <a:buChar char="•"/>
              <a:defRPr/>
            </a:pPr>
            <a:endParaRPr lang="uk-UA" sz="2000" dirty="0"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  <a:cs typeface="Times New Roman" pitchFamily="18" charset="0"/>
            </a:endParaRPr>
          </a:p>
          <a:p>
            <a:pPr marL="361950" indent="-361950" algn="just">
              <a:buFontTx/>
              <a:buChar char="•"/>
              <a:defRPr/>
            </a:pPr>
            <a:r>
              <a:rPr lang="uk-UA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 дві однакові фотокартки розміром 3х4 із зображенням,  що відповідає досягнутому </a:t>
            </a:r>
            <a:r>
              <a:rPr lang="uk-UA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віку.</a:t>
            </a:r>
            <a:endParaRPr lang="uk-UA" sz="2800" dirty="0"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  <a:cs typeface="Times New Roman" pitchFamily="18" charset="0"/>
            </a:endParaRPr>
          </a:p>
          <a:p>
            <a:pPr marL="361950" indent="-361950" algn="just">
              <a:defRPr/>
            </a:pPr>
            <a:endParaRPr lang="ru-RU" sz="2800" dirty="0"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19536648">
            <a:off x="-421522" y="873879"/>
            <a:ext cx="31382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cap="all" dirty="0" smtClean="0">
                <a:ln w="9000" cmpd="sng">
                  <a:solidFill>
                    <a:srgbClr val="002060"/>
                  </a:solidFill>
                  <a:prstDash val="solid"/>
                </a:ln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Як підготуватися до реєстрації на ЗНО?</a:t>
            </a:r>
            <a:endParaRPr lang="en-US" sz="1600" cap="all" dirty="0">
              <a:ln w="9000" cmpd="sng">
                <a:solidFill>
                  <a:srgbClr val="002060"/>
                </a:solidFill>
                <a:prstDash val="solid"/>
              </a:ln>
              <a:effectLst/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48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29" y="134218"/>
            <a:ext cx="1555611" cy="441472"/>
          </a:xfrm>
          <a:prstGeom prst="rect">
            <a:avLst/>
          </a:prstGeom>
        </p:spPr>
      </p:pic>
      <p:sp>
        <p:nvSpPr>
          <p:cNvPr id="3" name="Заголовок 4"/>
          <p:cNvSpPr txBox="1">
            <a:spLocks/>
          </p:cNvSpPr>
          <p:nvPr/>
        </p:nvSpPr>
        <p:spPr>
          <a:xfrm>
            <a:off x="2075330" y="0"/>
            <a:ext cx="8415548" cy="84685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5600" b="1" dirty="0" smtClean="0">
                <a:solidFill>
                  <a:srgbClr val="0070C0"/>
                </a:solidFill>
                <a:latin typeface="+mn-lt"/>
              </a:rPr>
              <a:t>Пробне ЗНО-2019</a:t>
            </a:r>
          </a:p>
        </p:txBody>
      </p:sp>
      <p:sp>
        <p:nvSpPr>
          <p:cNvPr id="4" name="AutoShape 13"/>
          <p:cNvSpPr>
            <a:spLocks noChangeArrowheads="1"/>
          </p:cNvSpPr>
          <p:nvPr/>
        </p:nvSpPr>
        <p:spPr bwMode="auto">
          <a:xfrm>
            <a:off x="6584593" y="1646470"/>
            <a:ext cx="5257046" cy="4516877"/>
          </a:xfrm>
          <a:prstGeom prst="bevel">
            <a:avLst>
              <a:gd name="adj" fmla="val 12500"/>
            </a:avLst>
          </a:prstGeom>
          <a:solidFill>
            <a:srgbClr val="C0C0C0">
              <a:alpha val="16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uk-UA" b="1" dirty="0">
                <a:latin typeface="Comic Sans MS" panose="030F0702030302020204" pitchFamily="66" charset="0"/>
              </a:rPr>
              <a:t>23 березня 2019 </a:t>
            </a:r>
            <a:r>
              <a:rPr lang="uk-UA" b="1" dirty="0" smtClean="0">
                <a:latin typeface="Comic Sans MS" panose="030F0702030302020204" pitchFamily="66" charset="0"/>
              </a:rPr>
              <a:t>року</a:t>
            </a:r>
            <a:endParaRPr lang="uk-UA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>
              <a:buFont typeface="Wingdings" pitchFamily="2" charset="2"/>
              <a:buChar char="ü"/>
            </a:pPr>
            <a:r>
              <a:rPr lang="uk-UA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uk-UA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>
              <a:buFont typeface="Wingdings" pitchFamily="2" charset="2"/>
              <a:buChar char="ü"/>
            </a:pPr>
            <a:r>
              <a:rPr lang="uk-UA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Історія України</a:t>
            </a:r>
          </a:p>
          <a:p>
            <a:pPr marL="720725">
              <a:buFont typeface="Wingdings" pitchFamily="2" charset="2"/>
              <a:buChar char="ü"/>
            </a:pP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Біологія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>
              <a:buFont typeface="Wingdings" pitchFamily="2" charset="2"/>
              <a:buChar char="ü"/>
            </a:pP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Географія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>
              <a:buFont typeface="Wingdings" pitchFamily="2" charset="2"/>
              <a:buChar char="ü"/>
            </a:pP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Російська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мова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>
              <a:buFont typeface="Wingdings" pitchFamily="2" charset="2"/>
              <a:buChar char="ü"/>
            </a:pP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uk-UA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зика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>
              <a:buFont typeface="Wingdings" pitchFamily="2" charset="2"/>
              <a:buChar char="ü"/>
            </a:pP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Хімія</a:t>
            </a:r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>
              <a:buFont typeface="Wingdings" pitchFamily="2" charset="2"/>
              <a:buChar char="ü"/>
            </a:pP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Англійська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</a:t>
            </a:r>
          </a:p>
          <a:p>
            <a:pPr marL="720725">
              <a:buFont typeface="Wingdings" pitchFamily="2" charset="2"/>
              <a:buChar char="ü"/>
            </a:pPr>
            <a:r>
              <a:rPr lang="uk-UA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спанська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>
              <a:buFont typeface="Wingdings" pitchFamily="2" charset="2"/>
              <a:buChar char="ü"/>
            </a:pP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Німецька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>
              <a:buFont typeface="Wingdings" pitchFamily="2" charset="2"/>
              <a:buChar char="ü"/>
            </a:pP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Французька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755071" y="1646470"/>
            <a:ext cx="4959790" cy="2913424"/>
          </a:xfrm>
          <a:prstGeom prst="bevel">
            <a:avLst>
              <a:gd name="adj" fmla="val 12500"/>
            </a:avLst>
          </a:prstGeom>
          <a:solidFill>
            <a:schemeClr val="accent1">
              <a:lumMod val="20000"/>
              <a:lumOff val="80000"/>
              <a:alpha val="16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uk-UA" b="1" dirty="0">
                <a:latin typeface="Comic Sans MS" panose="030F0702030302020204" pitchFamily="66" charset="0"/>
              </a:rPr>
              <a:t>16 березня 2019 року</a:t>
            </a:r>
            <a:endParaRPr lang="ru-RU" b="1" dirty="0">
              <a:latin typeface="Comic Sans MS" panose="030F0702030302020204" pitchFamily="66" charset="0"/>
            </a:endParaRPr>
          </a:p>
          <a:p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439738">
              <a:buFont typeface="Wingdings" pitchFamily="2" charset="2"/>
              <a:buChar char="ü"/>
            </a:pP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Українська мова і література</a:t>
            </a:r>
          </a:p>
          <a:p>
            <a:pPr>
              <a:buFont typeface="Wingdings" pitchFamily="2" charset="2"/>
              <a:buChar char="ü"/>
            </a:pPr>
            <a:endParaRPr lang="ru-RU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7528" y="723140"/>
            <a:ext cx="113711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latin typeface="Comic Sans MS" panose="030F0702030302020204" pitchFamily="66" charset="0"/>
              </a:rPr>
              <a:t>Пробне ЗНО </a:t>
            </a:r>
            <a:r>
              <a:rPr lang="uk-UA" dirty="0">
                <a:latin typeface="Comic Sans MS" panose="030F0702030302020204" pitchFamily="66" charset="0"/>
              </a:rPr>
              <a:t>проходить з метою ознайомлення всіх охочих із процедурою проведення зовнішнього незалежного оцінювання, структурою та змістом тестового зошита, порядком доступу до пункту тестування та робочого місця. 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92306" y="4907250"/>
            <a:ext cx="6096275" cy="1834168"/>
          </a:xfrm>
          <a:prstGeom prst="round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74018" y="4962367"/>
            <a:ext cx="5914563" cy="20313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uk-UA" b="1" dirty="0">
                <a:latin typeface="Comic Sans MS" panose="030F0702030302020204" pitchFamily="66" charset="0"/>
              </a:rPr>
              <a:t>Пробне ЗНО проводиться в округах основного </a:t>
            </a:r>
            <a:r>
              <a:rPr lang="uk-UA" b="1" dirty="0" smtClean="0">
                <a:latin typeface="Comic Sans MS" panose="030F0702030302020204" pitchFamily="66" charset="0"/>
              </a:rPr>
              <a:t>тестування.</a:t>
            </a:r>
            <a:r>
              <a:rPr lang="uk-UA" b="1" dirty="0">
                <a:latin typeface="Comic Sans MS" panose="030F0702030302020204" pitchFamily="66" charset="0"/>
              </a:rPr>
              <a:t> Учасник самостійно може обирати округ пробного ЗНО під час реєстрації.</a:t>
            </a:r>
          </a:p>
          <a:p>
            <a:pPr algn="just"/>
            <a:endParaRPr lang="uk-UA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uk-UA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*Пробне </a:t>
            </a:r>
            <a:r>
              <a:rPr lang="uk-UA" b="1" dirty="0">
                <a:solidFill>
                  <a:srgbClr val="0070C0"/>
                </a:solidFill>
                <a:latin typeface="Comic Sans MS" panose="030F0702030302020204" pitchFamily="66" charset="0"/>
              </a:rPr>
              <a:t>ЗНО з іноземних мов буде проведено в окремих </a:t>
            </a:r>
            <a:r>
              <a:rPr lang="uk-UA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округах</a:t>
            </a:r>
          </a:p>
          <a:p>
            <a:pPr algn="just"/>
            <a:endParaRPr lang="uk-UA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685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29" y="134218"/>
            <a:ext cx="1555611" cy="441472"/>
          </a:xfrm>
          <a:prstGeom prst="rect">
            <a:avLst/>
          </a:prstGeom>
        </p:spPr>
      </p:pic>
      <p:sp>
        <p:nvSpPr>
          <p:cNvPr id="3" name="Заголовок 4"/>
          <p:cNvSpPr txBox="1">
            <a:spLocks/>
          </p:cNvSpPr>
          <p:nvPr/>
        </p:nvSpPr>
        <p:spPr>
          <a:xfrm>
            <a:off x="1351510" y="-68475"/>
            <a:ext cx="10675897" cy="84685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5600" b="1" dirty="0" smtClean="0">
                <a:solidFill>
                  <a:srgbClr val="0070C0"/>
                </a:solidFill>
                <a:latin typeface="+mn-lt"/>
              </a:rPr>
              <a:t>Реєстрація на пробне ЗНО-2019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51934" y="1355138"/>
            <a:ext cx="1042398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З </a:t>
            </a:r>
            <a:r>
              <a:rPr lang="ru-RU" sz="28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08.01 </a:t>
            </a:r>
            <a:r>
              <a:rPr lang="ru-RU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до </a:t>
            </a:r>
            <a:r>
              <a:rPr lang="ru-RU" sz="28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31.01.2019 </a:t>
            </a:r>
            <a:r>
              <a:rPr lang="ru-RU" sz="2800" b="1" dirty="0">
                <a:latin typeface="Comic Sans MS" panose="030F0702030302020204" pitchFamily="66" charset="0"/>
              </a:rPr>
              <a:t>- </a:t>
            </a:r>
            <a:r>
              <a:rPr lang="ru-RU" sz="2800" b="1" dirty="0" smtClean="0">
                <a:latin typeface="Comic Sans MS" panose="030F0702030302020204" pitchFamily="66" charset="0"/>
              </a:rPr>
              <a:t>на </a:t>
            </a:r>
            <a:r>
              <a:rPr lang="ru-RU" sz="2800" b="1" dirty="0" err="1">
                <a:latin typeface="Comic Sans MS" panose="030F0702030302020204" pitchFamily="66" charset="0"/>
              </a:rPr>
              <a:t>сайті</a:t>
            </a:r>
            <a:r>
              <a:rPr lang="ru-RU" sz="2800" b="1" dirty="0">
                <a:latin typeface="Comic Sans MS" panose="030F0702030302020204" pitchFamily="66" charset="0"/>
              </a:rPr>
              <a:t> </a:t>
            </a:r>
            <a:r>
              <a:rPr lang="ru-RU" sz="2800" b="1" dirty="0" err="1">
                <a:latin typeface="Comic Sans MS" panose="030F0702030302020204" pitchFamily="66" charset="0"/>
              </a:rPr>
              <a:t>Харківського</a:t>
            </a:r>
            <a:r>
              <a:rPr lang="ru-RU" sz="2800" b="1" dirty="0">
                <a:latin typeface="Comic Sans MS" panose="030F0702030302020204" pitchFamily="66" charset="0"/>
              </a:rPr>
              <a:t> </a:t>
            </a:r>
            <a:r>
              <a:rPr lang="ru-RU" sz="2800" b="1" dirty="0" smtClean="0">
                <a:latin typeface="Comic Sans MS" panose="030F0702030302020204" pitchFamily="66" charset="0"/>
              </a:rPr>
              <a:t>РЦОЯО </a:t>
            </a:r>
            <a:r>
              <a:rPr lang="ru-RU" sz="28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(</a:t>
            </a:r>
            <a:r>
              <a:rPr lang="ru-RU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http://zno-harkiv.org.ua</a:t>
            </a:r>
            <a:r>
              <a:rPr lang="ru-RU" sz="28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) </a:t>
            </a:r>
            <a:r>
              <a:rPr lang="ru-RU" sz="2800" b="1" dirty="0">
                <a:latin typeface="Comic Sans MS" panose="030F0702030302020204" pitchFamily="66" charset="0"/>
              </a:rPr>
              <a:t>– </a:t>
            </a:r>
            <a:r>
              <a:rPr lang="ru-RU" sz="2800" b="1" dirty="0" err="1">
                <a:latin typeface="Comic Sans MS" panose="030F0702030302020204" pitchFamily="66" charset="0"/>
              </a:rPr>
              <a:t>розділ</a:t>
            </a:r>
            <a:r>
              <a:rPr lang="ru-RU" sz="2800" b="1" dirty="0">
                <a:latin typeface="Comic Sans MS" panose="030F0702030302020204" pitchFamily="66" charset="0"/>
              </a:rPr>
              <a:t> «</a:t>
            </a:r>
            <a:r>
              <a:rPr lang="ru-RU" sz="2800" b="1" dirty="0" err="1">
                <a:latin typeface="Comic Sans MS" panose="030F0702030302020204" pitchFamily="66" charset="0"/>
              </a:rPr>
              <a:t>Пробне</a:t>
            </a:r>
            <a:r>
              <a:rPr lang="ru-RU" sz="2800" b="1" dirty="0">
                <a:latin typeface="Comic Sans MS" panose="030F0702030302020204" pitchFamily="66" charset="0"/>
              </a:rPr>
              <a:t> ЗНО» - «</a:t>
            </a:r>
            <a:r>
              <a:rPr lang="ru-RU" sz="2800" b="1" dirty="0" err="1">
                <a:latin typeface="Comic Sans MS" panose="030F0702030302020204" pitchFamily="66" charset="0"/>
              </a:rPr>
              <a:t>Реєстрація</a:t>
            </a:r>
            <a:r>
              <a:rPr lang="ru-RU" sz="2800" b="1" dirty="0" smtClean="0">
                <a:latin typeface="Comic Sans MS" panose="030F0702030302020204" pitchFamily="66" charset="0"/>
              </a:rPr>
              <a:t>»</a:t>
            </a:r>
            <a:r>
              <a:rPr lang="ru-RU" sz="2800" b="1" dirty="0">
                <a:latin typeface="Comic Sans MS" panose="030F0702030302020204" pitchFamily="66" charset="0"/>
              </a:rPr>
              <a:t> </a:t>
            </a:r>
            <a:r>
              <a:rPr lang="ru-RU" sz="2800" b="1" dirty="0" smtClean="0">
                <a:latin typeface="Comic Sans MS" panose="030F0702030302020204" pitchFamily="66" charset="0"/>
              </a:rPr>
              <a:t> 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31190" y="4038858"/>
            <a:ext cx="11065474" cy="1834168"/>
          </a:xfrm>
          <a:prstGeom prst="roundRect">
            <a:avLst/>
          </a:prstGeom>
          <a:noFill/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2" name="Прямоугольник 11"/>
          <p:cNvSpPr/>
          <p:nvPr/>
        </p:nvSpPr>
        <p:spPr>
          <a:xfrm>
            <a:off x="947499" y="4259837"/>
            <a:ext cx="10632855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fontAlgn="base"/>
            <a:r>
              <a:rPr lang="uk-UA" sz="2800" dirty="0">
                <a:latin typeface="Comic Sans MS" panose="030F0702030302020204" pitchFamily="66" charset="0"/>
              </a:rPr>
              <a:t>Реєстрація для проходження пробного тестування </a:t>
            </a:r>
            <a:r>
              <a:rPr lang="uk-UA" sz="2800" dirty="0" smtClean="0">
                <a:latin typeface="Comic Sans MS" panose="030F0702030302020204" pitchFamily="66" charset="0"/>
              </a:rPr>
              <a:t>                      </a:t>
            </a:r>
            <a:r>
              <a:rPr lang="uk-UA" sz="28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не </a:t>
            </a:r>
            <a:r>
              <a:rPr lang="uk-UA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передбачає </a:t>
            </a:r>
            <a:r>
              <a:rPr lang="uk-UA" sz="2800" dirty="0">
                <a:latin typeface="Comic Sans MS" panose="030F0702030302020204" pitchFamily="66" charset="0"/>
              </a:rPr>
              <a:t>автоматичної реєстрації для участі в основній сесії зовнішнього незалежного оцінювання.</a:t>
            </a:r>
          </a:p>
          <a:p>
            <a:endParaRPr lang="uk-UA" sz="2800" b="1" dirty="0">
              <a:latin typeface="Comic Sans MS" panose="030F0702030302020204" pitchFamily="66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31189" y="1152446"/>
            <a:ext cx="10983993" cy="1834168"/>
          </a:xfrm>
          <a:prstGeom prst="roundRect">
            <a:avLst/>
          </a:prstGeom>
          <a:noFill/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018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29" y="134218"/>
            <a:ext cx="1555611" cy="441472"/>
          </a:xfrm>
          <a:prstGeom prst="rect">
            <a:avLst/>
          </a:prstGeom>
        </p:spPr>
      </p:pic>
      <p:sp>
        <p:nvSpPr>
          <p:cNvPr id="3" name="Заголовок 4"/>
          <p:cNvSpPr txBox="1">
            <a:spLocks/>
          </p:cNvSpPr>
          <p:nvPr/>
        </p:nvSpPr>
        <p:spPr>
          <a:xfrm>
            <a:off x="1634974" y="0"/>
            <a:ext cx="10675897" cy="84685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b="1" dirty="0" smtClean="0">
                <a:solidFill>
                  <a:srgbClr val="0070C0"/>
                </a:solidFill>
                <a:latin typeface="+mn-lt"/>
              </a:rPr>
              <a:t>Особистий кабінет учасника пробного ЗНО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843392"/>
              </p:ext>
            </p:extLst>
          </p:nvPr>
        </p:nvGraphicFramePr>
        <p:xfrm>
          <a:off x="841873" y="660922"/>
          <a:ext cx="11170294" cy="493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3339">
                  <a:extLst>
                    <a:ext uri="{9D8B030D-6E8A-4147-A177-3AD203B41FA5}">
                      <a16:colId xmlns="" xmlns:a16="http://schemas.microsoft.com/office/drawing/2014/main" val="1864368223"/>
                    </a:ext>
                  </a:extLst>
                </a:gridCol>
                <a:gridCol w="7416955">
                  <a:extLst>
                    <a:ext uri="{9D8B030D-6E8A-4147-A177-3AD203B41FA5}">
                      <a16:colId xmlns="" xmlns:a16="http://schemas.microsoft.com/office/drawing/2014/main" val="2456734299"/>
                    </a:ext>
                  </a:extLst>
                </a:gridCol>
              </a:tblGrid>
              <a:tr h="5163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до 25.02.2019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Розміщення інформації про час і місце проходження пробного ЗНО. Запрошення необхідно сформувати та роздрукувати самостійно</a:t>
                      </a:r>
                      <a:endParaRPr lang="ru-RU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398294045"/>
                  </a:ext>
                </a:extLst>
              </a:tr>
              <a:tr h="5235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16-18.03.2019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українська мова</a:t>
                      </a:r>
                      <a:endParaRPr lang="ru-RU" dirty="0">
                        <a:ln w="12700">
                          <a:noFill/>
                          <a:prstDash val="solid"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endParaRPr lang="uk-UA" sz="2200" dirty="0" smtClean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algn="just"/>
                      <a:r>
                        <a:rPr lang="uk-UA" sz="2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Внесення учасниками відповідей до сервісу  «Визначення результатів пробного ЗНО»</a:t>
                      </a:r>
                      <a:endParaRPr lang="ru-RU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046590490"/>
                  </a:ext>
                </a:extLst>
              </a:tr>
              <a:tr h="523557"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23-25.03</a:t>
                      </a:r>
                      <a:r>
                        <a:rPr lang="uk-UA" sz="1800" b="1" cap="none" spc="0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.2019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решта предметів</a:t>
                      </a:r>
                      <a:endParaRPr lang="ru-RU" dirty="0">
                        <a:ln w="12700">
                          <a:noFill/>
                          <a:prstDash val="solid"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49294003"/>
                  </a:ext>
                </a:extLst>
              </a:tr>
              <a:tr h="5235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19.03.2019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українська мова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endParaRPr lang="uk-UA" sz="2200" dirty="0" smtClean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uk-UA" sz="2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Оприлюднення правильних відповідей до завдань пробного ЗНО</a:t>
                      </a:r>
                      <a:endParaRPr lang="ru-RU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323173914"/>
                  </a:ext>
                </a:extLst>
              </a:tr>
              <a:tr h="5235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26.03.2019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решта предметів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33380782"/>
                  </a:ext>
                </a:extLst>
              </a:tr>
              <a:tr h="5235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22.03.2019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українська мова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endParaRPr lang="uk-UA" sz="2200" dirty="0" smtClean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uk-UA" sz="2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Оголошення результатів пробного ЗНО</a:t>
                      </a:r>
                      <a:endParaRPr lang="ru-RU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910366574"/>
                  </a:ext>
                </a:extLst>
              </a:tr>
              <a:tr h="5235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29.03.2019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решта предметів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85732740"/>
                  </a:ext>
                </a:extLst>
              </a:tr>
            </a:tbl>
          </a:graphicData>
        </a:graphic>
      </p:graphicFrame>
      <p:sp>
        <p:nvSpPr>
          <p:cNvPr id="11" name="Скругленный прямоугольник 10"/>
          <p:cNvSpPr/>
          <p:nvPr/>
        </p:nvSpPr>
        <p:spPr>
          <a:xfrm>
            <a:off x="776587" y="5683914"/>
            <a:ext cx="11300865" cy="1088802"/>
          </a:xfrm>
          <a:prstGeom prst="roundRect">
            <a:avLst/>
          </a:prstGeom>
          <a:noFill/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64634" y="5683914"/>
            <a:ext cx="110871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2438" algn="just" fontAlgn="base"/>
            <a:r>
              <a:rPr lang="uk-UA" sz="2000" dirty="0">
                <a:latin typeface="Comic Sans MS" panose="030F0702030302020204" pitchFamily="66" charset="0"/>
              </a:rPr>
              <a:t>Результати пробного </a:t>
            </a:r>
            <a:r>
              <a:rPr lang="uk-UA" sz="2000" dirty="0" smtClean="0">
                <a:latin typeface="Comic Sans MS" panose="030F0702030302020204" pitchFamily="66" charset="0"/>
              </a:rPr>
              <a:t>ЗНО </a:t>
            </a:r>
            <a:r>
              <a:rPr lang="uk-UA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не </a:t>
            </a:r>
            <a:r>
              <a:rPr lang="uk-UA" b="1" dirty="0">
                <a:solidFill>
                  <a:srgbClr val="0070C0"/>
                </a:solidFill>
                <a:latin typeface="Comic Sans MS" panose="030F0702030302020204" pitchFamily="66" charset="0"/>
              </a:rPr>
              <a:t>будуть зараховані</a:t>
            </a:r>
            <a:r>
              <a:rPr lang="uk-UA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uk-UA" sz="2000" dirty="0">
                <a:latin typeface="Comic Sans MS" panose="030F0702030302020204" pitchFamily="66" charset="0"/>
              </a:rPr>
              <a:t>як оцінки за державну підсумкову атестацію та не будуть використані для участі в конкурсному відборі під час вступу до </a:t>
            </a:r>
            <a:r>
              <a:rPr lang="uk-UA" sz="2000" dirty="0" smtClean="0">
                <a:latin typeface="Comic Sans MS" panose="030F0702030302020204" pitchFamily="66" charset="0"/>
              </a:rPr>
              <a:t>закладів вищої освіти.</a:t>
            </a:r>
            <a:endParaRPr lang="uk-UA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427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6"/>
          <p:cNvSpPr txBox="1">
            <a:spLocks noChangeArrowheads="1"/>
          </p:cNvSpPr>
          <p:nvPr/>
        </p:nvSpPr>
        <p:spPr bwMode="auto">
          <a:xfrm rot="-806291">
            <a:off x="1992313" y="5949950"/>
            <a:ext cx="1943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endParaRPr lang="uk-UA" altLang="ru-RU" sz="1800">
              <a:latin typeface="Arial" panose="020B0604020202020204" pitchFamily="34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2485620" y="-123337"/>
            <a:ext cx="900924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Інформаційна підтримка ХРЦОЯО</a:t>
            </a:r>
            <a:endParaRPr lang="uk-UA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3012" name="Text Box 8"/>
          <p:cNvSpPr txBox="1">
            <a:spLocks noChangeArrowheads="1"/>
          </p:cNvSpPr>
          <p:nvPr/>
        </p:nvSpPr>
        <p:spPr bwMode="auto">
          <a:xfrm>
            <a:off x="3006411" y="1293114"/>
            <a:ext cx="7967663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ru-RU" sz="900" dirty="0">
              <a:solidFill>
                <a:srgbClr val="004376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1" lang="uk-UA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Телефон:</a:t>
            </a:r>
            <a:endParaRPr kumimoji="1" lang="uk-UA" alt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1" lang="uk-UA" altLang="ru-RU" sz="4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1" lang="uk-UA" altLang="ru-RU" sz="4100" dirty="0" smtClean="0">
                <a:latin typeface="Arial" panose="020B0604020202020204" pitchFamily="34" charset="0"/>
                <a:cs typeface="Arial" panose="020B0604020202020204" pitchFamily="34" charset="0"/>
              </a:rPr>
              <a:t>057) 705-07-37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ru-RU" sz="4100" dirty="0">
                <a:latin typeface="Arial" panose="020B0604020202020204" pitchFamily="34" charset="0"/>
                <a:cs typeface="Arial" panose="020B0604020202020204" pitchFamily="34" charset="0"/>
              </a:rPr>
              <a:t>097 83 23 496</a:t>
            </a:r>
            <a:endParaRPr kumimoji="1" lang="en-US" altLang="ru-RU" sz="4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uk-UA" alt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1" lang="uk-UA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Сайт ХРЦОЯО: </a:t>
            </a:r>
            <a:endParaRPr kumimoji="1" lang="en-US" alt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kumimoji="1" lang="en-US" altLang="ru-RU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www.zno-kharkiv.org.ua</a:t>
            </a:r>
            <a:r>
              <a:rPr kumimoji="1" lang="uk-UA" altLang="ru-RU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1" lang="uk-UA" altLang="ru-RU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kumimoji="1" lang="uk-UA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Електронна </a:t>
            </a:r>
            <a:r>
              <a:rPr kumimoji="1" lang="uk-UA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пошта: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kumimoji="1" lang="en-US" altLang="ru-RU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office@zno-kharkiv.org.ua</a:t>
            </a:r>
            <a:r>
              <a:rPr kumimoji="1" lang="uk-UA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1" lang="en-US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ru-RU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ru-R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1" lang="uk-UA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Адреса: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1" lang="uk-UA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майдан Свободи, 6, офіс 463, м. Харків, 61022</a:t>
            </a:r>
            <a:endParaRPr kumimoji="1" lang="ru-RU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3013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901"/>
            <a:ext cx="155575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 descr="2017 - PowerPoint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50" t="85887" r="59633" b="10106"/>
          <a:stretch/>
        </p:blipFill>
        <p:spPr>
          <a:xfrm>
            <a:off x="11660661" y="7430570"/>
            <a:ext cx="370534" cy="298081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 rot="19944298">
            <a:off x="132592" y="969269"/>
            <a:ext cx="29299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cap="all" dirty="0" smtClean="0">
                <a:ln w="9000" cmpd="sng">
                  <a:solidFill>
                    <a:srgbClr val="002060"/>
                  </a:solidFill>
                  <a:prstDash val="solid"/>
                </a:ln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Є питання щодо ЗНО?</a:t>
            </a:r>
            <a:endParaRPr lang="en-US" sz="2000" cap="all" dirty="0">
              <a:ln w="9000" cmpd="sng">
                <a:solidFill>
                  <a:srgbClr val="002060"/>
                </a:solidFill>
                <a:prstDash val="solid"/>
              </a:ln>
              <a:effectLst/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45" y="1954528"/>
            <a:ext cx="2912577" cy="2912577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058" y="5179466"/>
            <a:ext cx="406400" cy="387246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220" y="5179466"/>
            <a:ext cx="406400" cy="387246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067" y="5179466"/>
            <a:ext cx="406400" cy="387246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634"/>
          <a:stretch/>
        </p:blipFill>
        <p:spPr>
          <a:xfrm>
            <a:off x="2513160" y="5144331"/>
            <a:ext cx="457073" cy="420725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751" y="5179466"/>
            <a:ext cx="406400" cy="387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7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495</Words>
  <Application>Microsoft Office PowerPoint</Application>
  <PresentationFormat>Произвольный</PresentationFormat>
  <Paragraphs>121</Paragraphs>
  <Slides>8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Особливості ЗНО-2018</dc:title>
  <dc:creator>Валерия А. Ханикова</dc:creator>
  <cp:lastModifiedBy>User</cp:lastModifiedBy>
  <cp:revision>92</cp:revision>
  <cp:lastPrinted>2018-11-07T06:55:15Z</cp:lastPrinted>
  <dcterms:created xsi:type="dcterms:W3CDTF">2017-10-04T07:05:18Z</dcterms:created>
  <dcterms:modified xsi:type="dcterms:W3CDTF">2018-11-07T07:02:58Z</dcterms:modified>
</cp:coreProperties>
</file>